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7"/>
  </p:notesMasterIdLst>
  <p:sldIdLst>
    <p:sldId id="269" r:id="rId2"/>
    <p:sldId id="304" r:id="rId3"/>
    <p:sldId id="309" r:id="rId4"/>
    <p:sldId id="310" r:id="rId5"/>
    <p:sldId id="311" r:id="rId6"/>
    <p:sldId id="279" r:id="rId7"/>
    <p:sldId id="312" r:id="rId8"/>
    <p:sldId id="313" r:id="rId9"/>
    <p:sldId id="314" r:id="rId10"/>
    <p:sldId id="315" r:id="rId11"/>
    <p:sldId id="321" r:id="rId12"/>
    <p:sldId id="320" r:id="rId13"/>
    <p:sldId id="322" r:id="rId14"/>
    <p:sldId id="319" r:id="rId15"/>
    <p:sldId id="317" r:id="rId16"/>
    <p:sldId id="308" r:id="rId17"/>
    <p:sldId id="316" r:id="rId18"/>
    <p:sldId id="300" r:id="rId19"/>
    <p:sldId id="301" r:id="rId20"/>
    <p:sldId id="302" r:id="rId21"/>
    <p:sldId id="303" r:id="rId22"/>
    <p:sldId id="289" r:id="rId23"/>
    <p:sldId id="290" r:id="rId24"/>
    <p:sldId id="291" r:id="rId25"/>
    <p:sldId id="292" r:id="rId26"/>
    <p:sldId id="293" r:id="rId27"/>
    <p:sldId id="294" r:id="rId28"/>
    <p:sldId id="295" r:id="rId29"/>
    <p:sldId id="296" r:id="rId30"/>
    <p:sldId id="297" r:id="rId31"/>
    <p:sldId id="298" r:id="rId32"/>
    <p:sldId id="299" r:id="rId33"/>
    <p:sldId id="307" r:id="rId34"/>
    <p:sldId id="306" r:id="rId35"/>
    <p:sldId id="30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ul Rehman" initials="AR" lastIdx="1" clrIdx="0">
    <p:extLst>
      <p:ext uri="{19B8F6BF-5375-455C-9EA6-DF929625EA0E}">
        <p15:presenceInfo xmlns:p15="http://schemas.microsoft.com/office/powerpoint/2012/main" userId="Abdul Reh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C92607-AFC3-421C-964F-3354E3125F18}" type="datetimeFigureOut">
              <a:rPr lang="en-US" smtClean="0"/>
              <a:pPr/>
              <a:t>11/20/2019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8CE4D9-ECA1-4047-B0EA-CF489AAAE5D3}" type="slidenum">
              <a:rPr lang="en-US" smtClean="0"/>
              <a:pPr/>
              <a:t>‹#›</a:t>
            </a:fld>
            <a:endParaRPr lang="en-US"/>
          </a:p>
        </p:txBody>
      </p:sp>
    </p:spTree>
    <p:extLst>
      <p:ext uri="{BB962C8B-B14F-4D97-AF65-F5344CB8AC3E}">
        <p14:creationId xmlns:p14="http://schemas.microsoft.com/office/powerpoint/2010/main" val="438831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a:t>Click to edit Master title style</a:t>
            </a:r>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F5F070F8-7FB9-433B-8E69-67DC9B44C5B0}" type="datetimeFigureOut">
              <a:rPr lang="en-US" smtClean="0"/>
              <a:pPr/>
              <a:t>11/20/2019</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BF088CF-611D-4474-B6AD-25B14CE076B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5F070F8-7FB9-433B-8E69-67DC9B44C5B0}"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088CF-611D-4474-B6AD-25B14CE076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p>
            <a:r>
              <a:rPr kumimoji="0"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p>
            <a:fld id="{F5F070F8-7FB9-433B-8E69-67DC9B44C5B0}" type="datetimeFigureOut">
              <a:rPr lang="en-US" smtClean="0"/>
              <a:pPr/>
              <a:t>11/20/2019</a:t>
            </a:fld>
            <a:endParaRPr lang="en-US"/>
          </a:p>
        </p:txBody>
      </p:sp>
      <p:sp>
        <p:nvSpPr>
          <p:cNvPr id="5" name="Footer Placeholder 4"/>
          <p:cNvSpPr>
            <a:spLocks noGrp="1"/>
          </p:cNvSpPr>
          <p:nvPr>
            <p:ph type="ftr" sz="quarter" idx="11"/>
          </p:nvPr>
        </p:nvSpPr>
        <p:spPr>
          <a:xfrm>
            <a:off x="457200" y="6556248"/>
            <a:ext cx="3657600" cy="228600"/>
          </a:xfrm>
        </p:spPr>
        <p:txBody>
          <a:bodyPr/>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BF088CF-611D-4474-B6AD-25B14CE076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5F070F8-7FB9-433B-8E69-67DC9B44C5B0}"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088CF-611D-4474-B6AD-25B14CE076B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a:t>Click to edit Master title style</a:t>
            </a:r>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F5F070F8-7FB9-433B-8E69-67DC9B44C5B0}" type="datetimeFigureOut">
              <a:rPr lang="en-US" smtClean="0"/>
              <a:pPr/>
              <a:t>11/20/2019</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p>
            <a:fld id="{BBF088CF-611D-4474-B6AD-25B14CE076B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5F070F8-7FB9-433B-8E69-67DC9B44C5B0}"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088CF-611D-4474-B6AD-25B14CE076B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F5F070F8-7FB9-433B-8E69-67DC9B44C5B0}" type="datetimeFigureOut">
              <a:rPr lang="en-US" smtClean="0"/>
              <a:pPr/>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088CF-611D-4474-B6AD-25B14CE076B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F5F070F8-7FB9-433B-8E69-67DC9B44C5B0}" type="datetimeFigureOut">
              <a:rPr lang="en-US" smtClean="0"/>
              <a:pPr/>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088CF-611D-4474-B6AD-25B14CE076B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F5F070F8-7FB9-433B-8E69-67DC9B44C5B0}" type="datetimeFigureOut">
              <a:rPr lang="en-US" smtClean="0"/>
              <a:pPr/>
              <a:t>11/20/2019</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p>
            <a:fld id="{BBF088CF-611D-4474-B6AD-25B14CE076B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a:t>Click to edit Master title style</a:t>
            </a:r>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F5F070F8-7FB9-433B-8E69-67DC9B44C5B0}"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088CF-611D-4474-B6AD-25B14CE076B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a:t>Click to edit Master text styles</a:t>
            </a:r>
          </a:p>
        </p:txBody>
      </p:sp>
      <p:sp>
        <p:nvSpPr>
          <p:cNvPr id="5" name="Date Placeholder 4"/>
          <p:cNvSpPr>
            <a:spLocks noGrp="1"/>
          </p:cNvSpPr>
          <p:nvPr>
            <p:ph type="dt" sz="half" idx="10"/>
          </p:nvPr>
        </p:nvSpPr>
        <p:spPr/>
        <p:txBody>
          <a:bodyPr/>
          <a:lstStyle/>
          <a:p>
            <a:fld id="{F5F070F8-7FB9-433B-8E69-67DC9B44C5B0}"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088CF-611D-4474-B6AD-25B14CE076B7}"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p>
            <a:r>
              <a:rPr kumimoji="0" lang="en-US"/>
              <a:t>Click to edit Master title style</a:t>
            </a:r>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F5F070F8-7FB9-433B-8E69-67DC9B44C5B0}" type="datetimeFigureOut">
              <a:rPr lang="en-US" smtClean="0"/>
              <a:pPr/>
              <a:t>11/20/2019</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BBF088CF-611D-4474-B6AD-25B14CE076B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www.graphic-design-institute.com/blogs/new-key-features-adobe-illustrator-2019" TargetMode="External"/><Relationship Id="rId3" Type="http://schemas.openxmlformats.org/officeDocument/2006/relationships/hyperlink" Target="https://www.google.com/search?q=history+of+adobe+illustrator&amp;source=lnms&amp;sa=X&amp;ved=0ahUKEwjFhIuk6fblAhUESxUIHSqPDoMQ_AUIDSgA&amp;biw=1024&amp;bih=608&amp;dpr=1" TargetMode="External"/><Relationship Id="rId7" Type="http://schemas.openxmlformats.org/officeDocument/2006/relationships/hyperlink" Target="https://helpx.adobe.com/illustrator/using/live-shapes.html" TargetMode="External"/><Relationship Id="rId2" Type="http://schemas.openxmlformats.org/officeDocument/2006/relationships/hyperlink" Target="https://www.youtube.com/watch?v=51PrK8a8VcQ" TargetMode="External"/><Relationship Id="rId1" Type="http://schemas.openxmlformats.org/officeDocument/2006/relationships/slideLayout" Target="../slideLayouts/slideLayout2.xml"/><Relationship Id="rId6" Type="http://schemas.openxmlformats.org/officeDocument/2006/relationships/hyperlink" Target="https://visihow.com/Use_Type_Tool_in_Adobe_Illustrator" TargetMode="External"/><Relationship Id="rId5" Type="http://schemas.openxmlformats.org/officeDocument/2006/relationships/hyperlink" Target="https://helpx.adobe.com/illustrator/how-to/drawing-tools-in-illustrator.html" TargetMode="External"/><Relationship Id="rId4" Type="http://schemas.openxmlformats.org/officeDocument/2006/relationships/hyperlink" Target="https://helpx.adobe.com/illustrator/using/tools.html" TargetMode="External"/><Relationship Id="rId9" Type="http://schemas.openxmlformats.org/officeDocument/2006/relationships/hyperlink" Target="https://www.google.com/search?q=image+editing+in+illustrator&amp;source=lnms&amp;sa=X&amp;ved=0ahUKEwjSj--WnPflAhVkqHEKHSevAiUQ_AUIDSgA&amp;biw=1707&amp;bih=720&amp;dpr=0.8"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Portable_Document_Format" TargetMode="External"/><Relationship Id="rId2" Type="http://schemas.openxmlformats.org/officeDocument/2006/relationships/hyperlink" Target="https://en.wikipedia.org/wiki/Rasterisation" TargetMode="External"/><Relationship Id="rId1" Type="http://schemas.openxmlformats.org/officeDocument/2006/relationships/slideLayout" Target="../slideLayouts/slideLayout2.xml"/><Relationship Id="rId6" Type="http://schemas.openxmlformats.org/officeDocument/2006/relationships/hyperlink" Target="https://en.wikipedia.org/wiki/Microsoft_Windows" TargetMode="External"/><Relationship Id="rId5" Type="http://schemas.openxmlformats.org/officeDocument/2006/relationships/hyperlink" Target="https://en.wikipedia.org/wiki/MacOS" TargetMode="External"/><Relationship Id="rId4" Type="http://schemas.openxmlformats.org/officeDocument/2006/relationships/hyperlink" Target="https://en.wikipedia.org/wiki/Scalable_Vector_Graphic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228600"/>
            <a:ext cx="8692368" cy="1754326"/>
          </a:xfrm>
          <a:prstGeom prst="rect">
            <a:avLst/>
          </a:prstGeom>
          <a:noFill/>
          <a:ln>
            <a:solidFill>
              <a:schemeClr val="tx1"/>
            </a:solidFill>
          </a:ln>
          <a:effectLst>
            <a:innerShdw blurRad="114300">
              <a:prstClr val="black"/>
            </a:innerShdw>
          </a:effectLst>
        </p:spPr>
        <p:txBody>
          <a:bodyPr wrap="square" lIns="91440" tIns="45720" rIns="91440" bIns="45720">
            <a:spAutoFit/>
          </a:bodyPr>
          <a:lstStyle/>
          <a:p>
            <a:r>
              <a:rPr lang="en-US" sz="5400" b="1" u="sng"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ADOBE </a:t>
            </a:r>
          </a:p>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t>
            </a:r>
            <a:r>
              <a:rPr lang="en-US" sz="5400" b="1" u="sng"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ILLUSTRATOR</a:t>
            </a:r>
          </a:p>
        </p:txBody>
      </p:sp>
      <p:pic>
        <p:nvPicPr>
          <p:cNvPr id="5" name="Picture 4" descr="adobe-illustrator-course-jupiterVidya.jpg"/>
          <p:cNvPicPr>
            <a:picLocks noChangeAspect="1"/>
          </p:cNvPicPr>
          <p:nvPr/>
        </p:nvPicPr>
        <p:blipFill>
          <a:blip r:embed="rId2"/>
          <a:stretch>
            <a:fillRect/>
          </a:stretch>
        </p:blipFill>
        <p:spPr>
          <a:xfrm>
            <a:off x="304800" y="3084731"/>
            <a:ext cx="3886200" cy="2440172"/>
          </a:xfrm>
          <a:prstGeom prst="rect">
            <a:avLst/>
          </a:prstGeom>
          <a:ln>
            <a:solidFill>
              <a:schemeClr val="tx1"/>
            </a:solidFill>
          </a:ln>
          <a:effectLst>
            <a:outerShdw blurRad="292100" dist="139700" dir="2700000" algn="tl" rotWithShape="0">
              <a:srgbClr val="333333">
                <a:alpha val="65000"/>
              </a:srgbClr>
            </a:outerShdw>
          </a:effectLst>
        </p:spPr>
      </p:pic>
      <p:sp>
        <p:nvSpPr>
          <p:cNvPr id="6" name="Rectangle 5"/>
          <p:cNvSpPr/>
          <p:nvPr/>
        </p:nvSpPr>
        <p:spPr>
          <a:xfrm>
            <a:off x="4440657" y="2438400"/>
            <a:ext cx="4522392" cy="646331"/>
          </a:xfrm>
          <a:prstGeom prst="rect">
            <a:avLst/>
          </a:prstGeom>
          <a:noFill/>
          <a:ln>
            <a:noFill/>
          </a:ln>
          <a:effectLst>
            <a:outerShdw blurRad="50800" dist="38100" dir="5400000" algn="t" rotWithShape="0">
              <a:prstClr val="black">
                <a:alpha val="40000"/>
              </a:prstClr>
            </a:outerShdw>
          </a:effectLst>
        </p:spPr>
        <p:txBody>
          <a:bodyPr wrap="none" lIns="91440" tIns="45720" rIns="91440" bIns="45720">
            <a:spAutoFit/>
          </a:bodyPr>
          <a:lstStyle/>
          <a:p>
            <a:pPr algn="ctr"/>
            <a:r>
              <a:rPr lang="en-US" sz="3600" b="1" u="sng" dirty="0">
                <a:ln w="22225">
                  <a:solidFill>
                    <a:schemeClr val="accent2"/>
                  </a:solidFill>
                  <a:prstDash val="solid"/>
                </a:ln>
                <a:solidFill>
                  <a:schemeClr val="accent2">
                    <a:lumMod val="40000"/>
                    <a:lumOff val="60000"/>
                  </a:schemeClr>
                </a:solidFill>
                <a:latin typeface="Arial Rounded MT Bold" panose="020F0704030504030204" pitchFamily="34" charset="0"/>
              </a:rPr>
              <a:t>GROUP MEMBERS:</a:t>
            </a:r>
          </a:p>
        </p:txBody>
      </p:sp>
      <p:sp>
        <p:nvSpPr>
          <p:cNvPr id="7" name="Rectangle 6"/>
          <p:cNvSpPr/>
          <p:nvPr/>
        </p:nvSpPr>
        <p:spPr>
          <a:xfrm>
            <a:off x="4933732" y="3352800"/>
            <a:ext cx="3676868" cy="3108543"/>
          </a:xfrm>
          <a:prstGeom prst="rect">
            <a:avLst/>
          </a:prstGeom>
          <a:noFill/>
          <a:ln>
            <a:noFill/>
          </a:ln>
          <a:effectLst>
            <a:outerShdw blurRad="50800" dist="38100" dir="5400000" algn="t" rotWithShape="0">
              <a:prstClr val="black">
                <a:alpha val="40000"/>
              </a:prstClr>
            </a:outerShdw>
          </a:effectLst>
        </p:spPr>
        <p:txBody>
          <a:bodyPr wrap="square" lIns="91440" tIns="45720" rIns="91440" bIns="45720">
            <a:spAutoFit/>
          </a:bodyPr>
          <a:lstStyle/>
          <a:p>
            <a:pPr algn="ctr"/>
            <a:r>
              <a:rPr lang="en-US" sz="2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ASHMAL ANIS </a:t>
            </a:r>
          </a:p>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19K-0305</a:t>
            </a:r>
            <a:endParaRPr lang="en-US" sz="2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endParaRPr>
          </a:p>
          <a:p>
            <a:pPr algn="ctr"/>
            <a:r>
              <a:rPr lang="en-US" sz="2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ABDUL SAMAD </a:t>
            </a:r>
          </a:p>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19K-1396</a:t>
            </a:r>
          </a:p>
          <a:p>
            <a:pPr algn="ctr"/>
            <a:r>
              <a:rPr lang="en-US" sz="2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HASNAIN SOMANI </a:t>
            </a:r>
          </a:p>
          <a:p>
            <a:pPr algn="ct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rPr>
              <a:t>19K-0204</a:t>
            </a:r>
          </a:p>
          <a:p>
            <a:pPr algn="ctr"/>
            <a:endPar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Rounded MT Bold" panose="020F070403050403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28" y="378363"/>
            <a:ext cx="8459372" cy="838200"/>
          </a:xfrm>
        </p:spPr>
        <p:txBody>
          <a:bodyPr>
            <a:noAutofit/>
          </a:bodyPr>
          <a:lstStyle/>
          <a:p>
            <a:r>
              <a:rPr lang="en-US" sz="3600" u="sng" dirty="0">
                <a:solidFill>
                  <a:schemeClr val="bg2">
                    <a:lumMod val="25000"/>
                  </a:schemeClr>
                </a:solidFill>
                <a:latin typeface="Arial Rounded MT Bold" panose="020F0704030504030204" pitchFamily="34" charset="0"/>
              </a:rPr>
              <a:t>The type tool</a:t>
            </a:r>
          </a:p>
        </p:txBody>
      </p:sp>
      <p:pic>
        <p:nvPicPr>
          <p:cNvPr id="6" name="Picture 5" descr="type.jpg">
            <a:extLst>
              <a:ext uri="{FF2B5EF4-FFF2-40B4-BE49-F238E27FC236}">
                <a16:creationId xmlns:a16="http://schemas.microsoft.com/office/drawing/2014/main" id="{54E7BAEE-1B38-4515-A419-9C762B459199}"/>
              </a:ext>
            </a:extLst>
          </p:cNvPr>
          <p:cNvPicPr>
            <a:picLocks noChangeAspect="1"/>
          </p:cNvPicPr>
          <p:nvPr/>
        </p:nvPicPr>
        <p:blipFill rotWithShape="1">
          <a:blip r:embed="rId2"/>
          <a:srcRect l="18367" t="8014" r="20408" b="10353"/>
          <a:stretch/>
        </p:blipFill>
        <p:spPr>
          <a:xfrm>
            <a:off x="5334000" y="1524000"/>
            <a:ext cx="2743200" cy="3630706"/>
          </a:xfrm>
          <a:prstGeom prst="rect">
            <a:avLst/>
          </a:prstGeom>
          <a:ln>
            <a:noFill/>
          </a:ln>
          <a:effectLst>
            <a:outerShdw blurRad="292100" dist="139700" dir="2700000" algn="tl" rotWithShape="0">
              <a:srgbClr val="333333">
                <a:alpha val="65000"/>
              </a:srgbClr>
            </a:outerShdw>
          </a:effectLst>
        </p:spPr>
      </p:pic>
      <p:sp>
        <p:nvSpPr>
          <p:cNvPr id="8" name="Content Placeholder 2">
            <a:extLst>
              <a:ext uri="{FF2B5EF4-FFF2-40B4-BE49-F238E27FC236}">
                <a16:creationId xmlns:a16="http://schemas.microsoft.com/office/drawing/2014/main" id="{70BDE172-823F-401E-8DD1-BBEA104A61BE}"/>
              </a:ext>
            </a:extLst>
          </p:cNvPr>
          <p:cNvSpPr txBox="1">
            <a:spLocks/>
          </p:cNvSpPr>
          <p:nvPr/>
        </p:nvSpPr>
        <p:spPr>
          <a:xfrm>
            <a:off x="152400" y="1480332"/>
            <a:ext cx="5029200" cy="4539468"/>
          </a:xfrm>
          <a:prstGeom prst="rect">
            <a:avLst/>
          </a:prstGeom>
        </p:spPr>
        <p:txBody>
          <a:bodyPr vert="horz">
            <a:no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algn="just"/>
            <a:r>
              <a:rPr lang="en-US" sz="2400" dirty="0"/>
              <a:t>The type tool is used to add text to your document. Just click on the type tool in the tool bar, click anywhere on the artboard and add text to your project. Furthermore, alterations to size, fonts and designs of the font can be made. Shapes and colors may also be given to the text to make it more attractive.</a:t>
            </a:r>
          </a:p>
          <a:p>
            <a:pPr algn="just"/>
            <a:endParaRPr lang="en-US" sz="2400" dirty="0"/>
          </a:p>
        </p:txBody>
      </p:sp>
    </p:spTree>
    <p:extLst>
      <p:ext uri="{BB962C8B-B14F-4D97-AF65-F5344CB8AC3E}">
        <p14:creationId xmlns:p14="http://schemas.microsoft.com/office/powerpoint/2010/main" val="3064643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28" y="378363"/>
            <a:ext cx="4192172" cy="838200"/>
          </a:xfrm>
        </p:spPr>
        <p:txBody>
          <a:bodyPr>
            <a:noAutofit/>
          </a:bodyPr>
          <a:lstStyle/>
          <a:p>
            <a:r>
              <a:rPr lang="en-US" sz="3600" u="sng" dirty="0">
                <a:solidFill>
                  <a:schemeClr val="bg2">
                    <a:lumMod val="25000"/>
                  </a:schemeClr>
                </a:solidFill>
                <a:latin typeface="Arial Rounded MT Bold" panose="020F0704030504030204" pitchFamily="34" charset="0"/>
              </a:rPr>
              <a:t>The PAINT tool</a:t>
            </a:r>
          </a:p>
        </p:txBody>
      </p:sp>
      <p:pic>
        <p:nvPicPr>
          <p:cNvPr id="5" name="Picture 4" descr="PAINT.jpg">
            <a:extLst>
              <a:ext uri="{FF2B5EF4-FFF2-40B4-BE49-F238E27FC236}">
                <a16:creationId xmlns:a16="http://schemas.microsoft.com/office/drawing/2014/main" id="{5BD4313F-ED81-4C8C-AEF6-83F1059B1616}"/>
              </a:ext>
            </a:extLst>
          </p:cNvPr>
          <p:cNvPicPr>
            <a:picLocks noChangeAspect="1"/>
          </p:cNvPicPr>
          <p:nvPr/>
        </p:nvPicPr>
        <p:blipFill>
          <a:blip r:embed="rId2"/>
          <a:stretch>
            <a:fillRect/>
          </a:stretch>
        </p:blipFill>
        <p:spPr>
          <a:xfrm>
            <a:off x="5410200" y="1371601"/>
            <a:ext cx="3581400" cy="4010890"/>
          </a:xfrm>
          <a:prstGeom prst="rect">
            <a:avLst/>
          </a:prstGeom>
          <a:ln>
            <a:solidFill>
              <a:schemeClr val="tx1"/>
            </a:solid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9FFA95EE-F6EB-42C4-A367-9701A250FAAF}"/>
              </a:ext>
            </a:extLst>
          </p:cNvPr>
          <p:cNvSpPr txBox="1">
            <a:spLocks/>
          </p:cNvSpPr>
          <p:nvPr/>
        </p:nvSpPr>
        <p:spPr>
          <a:xfrm>
            <a:off x="0" y="1480332"/>
            <a:ext cx="5029200" cy="4539468"/>
          </a:xfrm>
          <a:prstGeom prst="rect">
            <a:avLst/>
          </a:prstGeom>
        </p:spPr>
        <p:txBody>
          <a:bodyPr vert="horz">
            <a:no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algn="just"/>
            <a:r>
              <a:rPr lang="en-US" sz="2400" dirty="0"/>
              <a:t>The live </a:t>
            </a:r>
            <a:r>
              <a:rPr lang="en-US" sz="2400" b="1" dirty="0"/>
              <a:t>paint</a:t>
            </a:r>
            <a:r>
              <a:rPr lang="en-US" sz="2400" dirty="0"/>
              <a:t> bucket </a:t>
            </a:r>
            <a:r>
              <a:rPr lang="en-US" sz="2400" b="1" dirty="0"/>
              <a:t>tool</a:t>
            </a:r>
            <a:r>
              <a:rPr lang="en-US" sz="2400" dirty="0"/>
              <a:t> allows you to group together edges and faces in convenient ways. Double-click the desktop icon for Adobe </a:t>
            </a:r>
            <a:r>
              <a:rPr lang="en-US" sz="2400" b="1" dirty="0"/>
              <a:t>Illustrator</a:t>
            </a:r>
            <a:r>
              <a:rPr lang="en-US" sz="2400" dirty="0"/>
              <a:t> to launch it, or click “Start,” “All Programs,” and "Adobe </a:t>
            </a:r>
            <a:r>
              <a:rPr lang="en-US" sz="2400" b="1" dirty="0"/>
              <a:t>Illustrator</a:t>
            </a:r>
            <a:r>
              <a:rPr lang="en-US" sz="2400" dirty="0"/>
              <a:t>." Click the “Path” </a:t>
            </a:r>
            <a:r>
              <a:rPr lang="en-US" sz="2400" b="1" dirty="0"/>
              <a:t>tool</a:t>
            </a:r>
            <a:r>
              <a:rPr lang="en-US" sz="2400" dirty="0"/>
              <a:t>, and draw a figure to which you wish to apply different fill or stroke colors.</a:t>
            </a:r>
          </a:p>
          <a:p>
            <a:pPr algn="just"/>
            <a:endParaRPr lang="en-US" sz="2400" dirty="0"/>
          </a:p>
        </p:txBody>
      </p:sp>
    </p:spTree>
    <p:extLst>
      <p:ext uri="{BB962C8B-B14F-4D97-AF65-F5344CB8AC3E}">
        <p14:creationId xmlns:p14="http://schemas.microsoft.com/office/powerpoint/2010/main" val="1800066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153400" cy="840837"/>
          </a:xfrm>
        </p:spPr>
        <p:txBody>
          <a:bodyPr>
            <a:noAutofit/>
          </a:bodyPr>
          <a:lstStyle/>
          <a:p>
            <a:r>
              <a:rPr lang="en-US" sz="3600" u="sng" dirty="0">
                <a:solidFill>
                  <a:schemeClr val="bg2">
                    <a:lumMod val="25000"/>
                  </a:schemeClr>
                </a:solidFill>
                <a:latin typeface="Arial Rounded MT Bold" panose="020F0704030504030204" pitchFamily="34" charset="0"/>
              </a:rPr>
              <a:t>The modify and navigate tool</a:t>
            </a:r>
            <a:r>
              <a:rPr lang="en-US" sz="3600" dirty="0">
                <a:solidFill>
                  <a:schemeClr val="bg2">
                    <a:lumMod val="25000"/>
                  </a:schemeClr>
                </a:solidFill>
                <a:latin typeface="Arial Rounded MT Bold" panose="020F0704030504030204" pitchFamily="34" charset="0"/>
              </a:rPr>
              <a:t> </a:t>
            </a:r>
            <a:r>
              <a:rPr lang="en-US" sz="3600" u="sng" dirty="0">
                <a:solidFill>
                  <a:schemeClr val="bg2">
                    <a:lumMod val="25000"/>
                  </a:schemeClr>
                </a:solidFill>
                <a:latin typeface="Arial Rounded MT Bold" panose="020F0704030504030204" pitchFamily="34" charset="0"/>
              </a:rPr>
              <a:t>:</a:t>
            </a:r>
          </a:p>
        </p:txBody>
      </p:sp>
      <p:sp>
        <p:nvSpPr>
          <p:cNvPr id="8" name="Content Placeholder 2">
            <a:extLst>
              <a:ext uri="{FF2B5EF4-FFF2-40B4-BE49-F238E27FC236}">
                <a16:creationId xmlns:a16="http://schemas.microsoft.com/office/drawing/2014/main" id="{70BDE172-823F-401E-8DD1-BBEA104A61BE}"/>
              </a:ext>
            </a:extLst>
          </p:cNvPr>
          <p:cNvSpPr txBox="1">
            <a:spLocks/>
          </p:cNvSpPr>
          <p:nvPr/>
        </p:nvSpPr>
        <p:spPr>
          <a:xfrm>
            <a:off x="304800" y="1274885"/>
            <a:ext cx="7772400" cy="1925515"/>
          </a:xfrm>
          <a:prstGeom prst="rect">
            <a:avLst/>
          </a:prstGeom>
        </p:spPr>
        <p:txBody>
          <a:bodyPr vert="horz">
            <a:no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200" dirty="0"/>
              <a:t>These are basically Shape editing tools which allow the user to change the shape with the help of anchor points, changing their sizes and dimensions, and customize your shape according to your wish. In short, both of these tools are entirely different but have the same motive.</a:t>
            </a:r>
          </a:p>
        </p:txBody>
      </p:sp>
      <p:pic>
        <p:nvPicPr>
          <p:cNvPr id="4" name="Picture 3" descr="navigate.jpg">
            <a:extLst>
              <a:ext uri="{FF2B5EF4-FFF2-40B4-BE49-F238E27FC236}">
                <a16:creationId xmlns:a16="http://schemas.microsoft.com/office/drawing/2014/main" id="{79DC9873-CD68-40A4-9264-22275AF5ECC3}"/>
              </a:ext>
            </a:extLst>
          </p:cNvPr>
          <p:cNvPicPr>
            <a:picLocks noChangeAspect="1"/>
          </p:cNvPicPr>
          <p:nvPr/>
        </p:nvPicPr>
        <p:blipFill>
          <a:blip r:embed="rId2"/>
          <a:stretch>
            <a:fillRect/>
          </a:stretch>
        </p:blipFill>
        <p:spPr>
          <a:xfrm>
            <a:off x="609600" y="3200400"/>
            <a:ext cx="2743200" cy="2057400"/>
          </a:xfrm>
          <a:prstGeom prst="rect">
            <a:avLst/>
          </a:prstGeom>
          <a:ln>
            <a:solidFill>
              <a:schemeClr val="tx1"/>
            </a:solidFill>
          </a:ln>
          <a:effectLst>
            <a:outerShdw blurRad="292100" dist="139700" dir="2700000" algn="tl" rotWithShape="0">
              <a:srgbClr val="333333">
                <a:alpha val="65000"/>
              </a:srgbClr>
            </a:outerShdw>
          </a:effectLst>
        </p:spPr>
      </p:pic>
      <p:sp>
        <p:nvSpPr>
          <p:cNvPr id="6" name="Rounded Rectangle 6">
            <a:extLst>
              <a:ext uri="{FF2B5EF4-FFF2-40B4-BE49-F238E27FC236}">
                <a16:creationId xmlns:a16="http://schemas.microsoft.com/office/drawing/2014/main" id="{059403FF-4F43-4F7E-AC2E-A1DBB4B43FD1}"/>
              </a:ext>
            </a:extLst>
          </p:cNvPr>
          <p:cNvSpPr/>
          <p:nvPr/>
        </p:nvSpPr>
        <p:spPr>
          <a:xfrm>
            <a:off x="595532" y="5867400"/>
            <a:ext cx="2922195" cy="5976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a:solidFill>
                  <a:schemeClr val="bg2">
                    <a:lumMod val="25000"/>
                  </a:schemeClr>
                </a:solidFill>
                <a:latin typeface="Arial Rounded MT Bold" panose="020F0704030504030204" pitchFamily="34" charset="0"/>
              </a:rPr>
              <a:t>Navigation Tool</a:t>
            </a:r>
            <a:endParaRPr lang="en-US" sz="2800" b="1" dirty="0">
              <a:solidFill>
                <a:schemeClr val="bg2">
                  <a:lumMod val="25000"/>
                </a:schemeClr>
              </a:solidFill>
              <a:latin typeface="Arial Rounded MT Bold" panose="020F0704030504030204" pitchFamily="34" charset="0"/>
            </a:endParaRPr>
          </a:p>
        </p:txBody>
      </p:sp>
      <p:cxnSp>
        <p:nvCxnSpPr>
          <p:cNvPr id="9" name="Straight Arrow Connector 8">
            <a:extLst>
              <a:ext uri="{FF2B5EF4-FFF2-40B4-BE49-F238E27FC236}">
                <a16:creationId xmlns:a16="http://schemas.microsoft.com/office/drawing/2014/main" id="{EDF37982-ED9A-444C-AA41-75664629F2F1}"/>
              </a:ext>
            </a:extLst>
          </p:cNvPr>
          <p:cNvCxnSpPr>
            <a:cxnSpLocks/>
          </p:cNvCxnSpPr>
          <p:nvPr/>
        </p:nvCxnSpPr>
        <p:spPr>
          <a:xfrm flipV="1">
            <a:off x="1828800" y="5257800"/>
            <a:ext cx="0" cy="57431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19" name="Picture 18" descr="modify.png">
            <a:extLst>
              <a:ext uri="{FF2B5EF4-FFF2-40B4-BE49-F238E27FC236}">
                <a16:creationId xmlns:a16="http://schemas.microsoft.com/office/drawing/2014/main" id="{065886A4-817A-4246-A1F8-93F30570B2D2}"/>
              </a:ext>
            </a:extLst>
          </p:cNvPr>
          <p:cNvPicPr>
            <a:picLocks noChangeAspect="1"/>
          </p:cNvPicPr>
          <p:nvPr/>
        </p:nvPicPr>
        <p:blipFill>
          <a:blip r:embed="rId3"/>
          <a:stretch>
            <a:fillRect/>
          </a:stretch>
        </p:blipFill>
        <p:spPr>
          <a:xfrm>
            <a:off x="3733800" y="4114800"/>
            <a:ext cx="4343400" cy="2497015"/>
          </a:xfrm>
          <a:prstGeom prst="rect">
            <a:avLst/>
          </a:prstGeom>
          <a:ln>
            <a:solidFill>
              <a:schemeClr val="tx1"/>
            </a:solidFill>
          </a:ln>
          <a:effectLst>
            <a:outerShdw blurRad="292100" dist="139700" dir="2700000" algn="tl" rotWithShape="0">
              <a:srgbClr val="333333">
                <a:alpha val="65000"/>
              </a:srgbClr>
            </a:outerShdw>
          </a:effectLst>
        </p:spPr>
      </p:pic>
      <p:sp>
        <p:nvSpPr>
          <p:cNvPr id="21" name="Rounded Rectangle 6">
            <a:extLst>
              <a:ext uri="{FF2B5EF4-FFF2-40B4-BE49-F238E27FC236}">
                <a16:creationId xmlns:a16="http://schemas.microsoft.com/office/drawing/2014/main" id="{181D56A5-0E1D-4557-884B-E7A607025A83}"/>
              </a:ext>
            </a:extLst>
          </p:cNvPr>
          <p:cNvSpPr/>
          <p:nvPr/>
        </p:nvSpPr>
        <p:spPr>
          <a:xfrm>
            <a:off x="4531337" y="3205089"/>
            <a:ext cx="2326663" cy="5976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bg2">
                    <a:lumMod val="25000"/>
                  </a:schemeClr>
                </a:solidFill>
                <a:latin typeface="Arial Rounded MT Bold" panose="020F0704030504030204" pitchFamily="34" charset="0"/>
              </a:rPr>
              <a:t>Modify Tool</a:t>
            </a:r>
          </a:p>
        </p:txBody>
      </p:sp>
      <p:cxnSp>
        <p:nvCxnSpPr>
          <p:cNvPr id="22" name="Straight Arrow Connector 21">
            <a:extLst>
              <a:ext uri="{FF2B5EF4-FFF2-40B4-BE49-F238E27FC236}">
                <a16:creationId xmlns:a16="http://schemas.microsoft.com/office/drawing/2014/main" id="{7C90DCB4-FFED-4DB3-B10D-3F7F3649C396}"/>
              </a:ext>
            </a:extLst>
          </p:cNvPr>
          <p:cNvCxnSpPr>
            <a:cxnSpLocks/>
          </p:cNvCxnSpPr>
          <p:nvPr/>
        </p:nvCxnSpPr>
        <p:spPr>
          <a:xfrm>
            <a:off x="7315200" y="3428999"/>
            <a:ext cx="0" cy="685801"/>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4F2B1D0B-6D75-4F39-AF68-E4E5F53D642C}"/>
              </a:ext>
            </a:extLst>
          </p:cNvPr>
          <p:cNvCxnSpPr>
            <a:cxnSpLocks/>
          </p:cNvCxnSpPr>
          <p:nvPr/>
        </p:nvCxnSpPr>
        <p:spPr>
          <a:xfrm>
            <a:off x="6858000" y="3449719"/>
            <a:ext cx="457200" cy="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13184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par>
                                <p:cTn id="21" presetID="21" presetClass="entr" presetSubtype="1"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2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par>
                                <p:cTn id="29" presetID="21" presetClass="entr" presetSubtype="1"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heel(1)">
                                      <p:cBhvr>
                                        <p:cTn id="31" dur="2000"/>
                                        <p:tgtEl>
                                          <p:spTgt spid="22"/>
                                        </p:tgtEl>
                                      </p:cBhvr>
                                    </p:animEffect>
                                  </p:childTnLst>
                                </p:cTn>
                              </p:par>
                              <p:par>
                                <p:cTn id="32" presetID="21" presetClass="entr" presetSubtype="1"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heel(1)">
                                      <p:cBhvr>
                                        <p:cTn id="34" dur="2000"/>
                                        <p:tgtEl>
                                          <p:spTgt spid="19"/>
                                        </p:tgtEl>
                                      </p:cBhvr>
                                    </p:animEffect>
                                  </p:childTnLst>
                                </p:cTn>
                              </p:par>
                              <p:par>
                                <p:cTn id="35" presetID="21" presetClass="entr" presetSubtype="1"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heel(1)">
                                      <p:cBhvr>
                                        <p:cTn id="3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6"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tshell.png">
            <a:extLst>
              <a:ext uri="{FF2B5EF4-FFF2-40B4-BE49-F238E27FC236}">
                <a16:creationId xmlns:a16="http://schemas.microsoft.com/office/drawing/2014/main" id="{3F620923-C39A-41CB-BB84-0875C5EE7950}"/>
              </a:ext>
            </a:extLst>
          </p:cNvPr>
          <p:cNvPicPr>
            <a:picLocks noChangeAspect="1"/>
          </p:cNvPicPr>
          <p:nvPr/>
        </p:nvPicPr>
        <p:blipFill>
          <a:blip r:embed="rId2"/>
          <a:stretch>
            <a:fillRect/>
          </a:stretch>
        </p:blipFill>
        <p:spPr>
          <a:xfrm>
            <a:off x="2819400" y="152400"/>
            <a:ext cx="5322277" cy="6486525"/>
          </a:xfrm>
          <a:prstGeom prst="rect">
            <a:avLst/>
          </a:prstGeom>
          <a:ln>
            <a:noFill/>
          </a:ln>
          <a:effectLst>
            <a:outerShdw blurRad="292100" dist="139700" dir="2700000" algn="tl" rotWithShape="0">
              <a:srgbClr val="333333">
                <a:alpha val="65000"/>
              </a:srgbClr>
            </a:outerShdw>
          </a:effectLst>
        </p:spPr>
      </p:pic>
      <p:sp>
        <p:nvSpPr>
          <p:cNvPr id="4" name="Vertical Scroll 6">
            <a:extLst>
              <a:ext uri="{FF2B5EF4-FFF2-40B4-BE49-F238E27FC236}">
                <a16:creationId xmlns:a16="http://schemas.microsoft.com/office/drawing/2014/main" id="{BE23BD82-42FA-49EC-BDF5-4912E13A23B3}"/>
              </a:ext>
            </a:extLst>
          </p:cNvPr>
          <p:cNvSpPr/>
          <p:nvPr/>
        </p:nvSpPr>
        <p:spPr>
          <a:xfrm>
            <a:off x="152400" y="1828800"/>
            <a:ext cx="2514600" cy="2286000"/>
          </a:xfrm>
          <a:prstGeom prst="verticalScroll">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IN A NUTSHELL:</a:t>
            </a:r>
          </a:p>
        </p:txBody>
      </p:sp>
    </p:spTree>
    <p:extLst>
      <p:ext uri="{BB962C8B-B14F-4D97-AF65-F5344CB8AC3E}">
        <p14:creationId xmlns:p14="http://schemas.microsoft.com/office/powerpoint/2010/main" val="307069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90600"/>
            <a:ext cx="8153400" cy="2743200"/>
          </a:xfrm>
        </p:spPr>
        <p:txBody>
          <a:bodyPr>
            <a:normAutofit/>
          </a:bodyPr>
          <a:lstStyle/>
          <a:p>
            <a:pPr algn="ctr"/>
            <a:r>
              <a:rPr lang="en-US" sz="6600" u="sng" dirty="0">
                <a:solidFill>
                  <a:schemeClr val="accent1">
                    <a:lumMod val="75000"/>
                  </a:schemeClr>
                </a:solidFill>
                <a:latin typeface="Arial Rounded MT Bold" panose="020F0704030504030204" pitchFamily="34" charset="0"/>
                <a:cs typeface="Arial" panose="020B0604020202020204" pitchFamily="34" charset="0"/>
              </a:rPr>
              <a:t>Moving towards advanced tools</a:t>
            </a:r>
          </a:p>
        </p:txBody>
      </p:sp>
      <p:pic>
        <p:nvPicPr>
          <p:cNvPr id="4" name="Picture 3" descr="download (1).png">
            <a:extLst>
              <a:ext uri="{FF2B5EF4-FFF2-40B4-BE49-F238E27FC236}">
                <a16:creationId xmlns:a16="http://schemas.microsoft.com/office/drawing/2014/main" id="{51D56FC7-1FB0-4389-9B85-25C0D7D32FDB}"/>
              </a:ext>
            </a:extLst>
          </p:cNvPr>
          <p:cNvPicPr>
            <a:picLocks noChangeAspect="1"/>
          </p:cNvPicPr>
          <p:nvPr/>
        </p:nvPicPr>
        <p:blipFill>
          <a:blip r:embed="rId2"/>
          <a:stretch>
            <a:fillRect/>
          </a:stretch>
        </p:blipFill>
        <p:spPr>
          <a:xfrm>
            <a:off x="1371600" y="3429000"/>
            <a:ext cx="5791200" cy="2828260"/>
          </a:xfrm>
          <a:prstGeom prst="rect">
            <a:avLst/>
          </a:prstGeom>
          <a:ln w="28575">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4737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olbar-types_4.png">
            <a:extLst>
              <a:ext uri="{FF2B5EF4-FFF2-40B4-BE49-F238E27FC236}">
                <a16:creationId xmlns:a16="http://schemas.microsoft.com/office/drawing/2014/main" id="{8DB921C9-F03D-4913-9CA7-28836B213C2A}"/>
              </a:ext>
            </a:extLst>
          </p:cNvPr>
          <p:cNvPicPr>
            <a:picLocks noChangeAspect="1"/>
          </p:cNvPicPr>
          <p:nvPr/>
        </p:nvPicPr>
        <p:blipFill>
          <a:blip r:embed="rId2"/>
          <a:stretch>
            <a:fillRect/>
          </a:stretch>
        </p:blipFill>
        <p:spPr>
          <a:xfrm>
            <a:off x="2971800" y="304800"/>
            <a:ext cx="5102802" cy="6324600"/>
          </a:xfrm>
          <a:prstGeom prst="rect">
            <a:avLst/>
          </a:prstGeom>
          <a:ln>
            <a:solidFill>
              <a:schemeClr val="tx1"/>
            </a:solid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C174F71-68AC-4E0B-A071-D88A685FBE45}"/>
              </a:ext>
            </a:extLst>
          </p:cNvPr>
          <p:cNvSpPr txBox="1"/>
          <p:nvPr/>
        </p:nvSpPr>
        <p:spPr>
          <a:xfrm>
            <a:off x="113714" y="1066800"/>
            <a:ext cx="2705686" cy="501675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buFont typeface="Arial" pitchFamily="34" charset="0"/>
              <a:buChar char="•"/>
            </a:pPr>
            <a:r>
              <a:rPr lang="en-US" sz="2000" b="1" dirty="0"/>
              <a:t>A.</a:t>
            </a:r>
            <a:r>
              <a:rPr lang="en-US" sz="2000" dirty="0"/>
              <a:t> Basic toolbar</a:t>
            </a:r>
          </a:p>
          <a:p>
            <a:endParaRPr lang="en-US" sz="2000" dirty="0"/>
          </a:p>
          <a:p>
            <a:pPr>
              <a:buFont typeface="Arial" pitchFamily="34" charset="0"/>
              <a:buChar char="•"/>
            </a:pPr>
            <a:r>
              <a:rPr lang="en-US" sz="2000" dirty="0"/>
              <a:t> </a:t>
            </a:r>
            <a:r>
              <a:rPr lang="en-US" sz="2000" b="1" dirty="0"/>
              <a:t>B.</a:t>
            </a:r>
            <a:r>
              <a:rPr lang="en-US" sz="2000" dirty="0"/>
              <a:t> Advanced toolbar</a:t>
            </a:r>
          </a:p>
          <a:p>
            <a:pPr>
              <a:buFont typeface="Arial" pitchFamily="34" charset="0"/>
              <a:buChar char="•"/>
            </a:pPr>
            <a:endParaRPr lang="en-US" sz="2000" dirty="0"/>
          </a:p>
          <a:p>
            <a:pPr>
              <a:buFont typeface="Arial" pitchFamily="34" charset="0"/>
              <a:buChar char="•"/>
            </a:pPr>
            <a:r>
              <a:rPr lang="en-US" sz="2000" dirty="0"/>
              <a:t> </a:t>
            </a:r>
            <a:r>
              <a:rPr lang="en-US" sz="2000" b="1" dirty="0"/>
              <a:t>C.</a:t>
            </a:r>
            <a:r>
              <a:rPr lang="en-US" sz="2000" dirty="0"/>
              <a:t> All Tools drawer</a:t>
            </a:r>
          </a:p>
          <a:p>
            <a:pPr>
              <a:buFont typeface="Arial" pitchFamily="34" charset="0"/>
              <a:buChar char="•"/>
            </a:pPr>
            <a:endParaRPr lang="en-US" sz="2000" dirty="0"/>
          </a:p>
          <a:p>
            <a:pPr>
              <a:buFont typeface="Arial" pitchFamily="34" charset="0"/>
              <a:buChar char="•"/>
            </a:pPr>
            <a:r>
              <a:rPr lang="en-US" sz="2000" dirty="0"/>
              <a:t> </a:t>
            </a:r>
            <a:r>
              <a:rPr lang="en-US" sz="2000" b="1" dirty="0"/>
              <a:t>D.</a:t>
            </a:r>
            <a:r>
              <a:rPr lang="en-US" sz="2000" dirty="0"/>
              <a:t> </a:t>
            </a:r>
            <a:r>
              <a:rPr lang="en-US" sz="2000" dirty="0" err="1"/>
              <a:t>Flyout</a:t>
            </a:r>
            <a:r>
              <a:rPr lang="en-US" sz="2000" dirty="0"/>
              <a:t> menu</a:t>
            </a:r>
          </a:p>
          <a:p>
            <a:pPr>
              <a:buFont typeface="Arial" pitchFamily="34" charset="0"/>
              <a:buChar char="•"/>
            </a:pPr>
            <a:endParaRPr lang="en-US" sz="2000" dirty="0"/>
          </a:p>
          <a:p>
            <a:pPr>
              <a:buFont typeface="Arial" pitchFamily="34" charset="0"/>
              <a:buChar char="•"/>
            </a:pPr>
            <a:r>
              <a:rPr lang="en-US" sz="2000" dirty="0"/>
              <a:t> </a:t>
            </a:r>
            <a:r>
              <a:rPr lang="en-US" sz="2000" b="1" dirty="0"/>
              <a:t>E.</a:t>
            </a:r>
            <a:r>
              <a:rPr lang="en-US" sz="2000" dirty="0"/>
              <a:t> Tool category</a:t>
            </a:r>
          </a:p>
          <a:p>
            <a:pPr>
              <a:buFont typeface="Arial" pitchFamily="34" charset="0"/>
              <a:buChar char="•"/>
            </a:pPr>
            <a:endParaRPr lang="en-US" sz="2000" dirty="0"/>
          </a:p>
          <a:p>
            <a:pPr>
              <a:buFont typeface="Arial" pitchFamily="34" charset="0"/>
              <a:buChar char="•"/>
            </a:pPr>
            <a:r>
              <a:rPr lang="en-US" sz="2000" dirty="0"/>
              <a:t> </a:t>
            </a:r>
            <a:r>
              <a:rPr lang="en-US" sz="2000" b="1" dirty="0"/>
              <a:t>F.</a:t>
            </a:r>
            <a:r>
              <a:rPr lang="en-US" sz="2000" dirty="0"/>
              <a:t> Tool available in </a:t>
            </a:r>
          </a:p>
          <a:p>
            <a:r>
              <a:rPr lang="en-US" sz="2000" dirty="0"/>
              <a:t>the toolbar</a:t>
            </a:r>
          </a:p>
          <a:p>
            <a:pPr>
              <a:buFont typeface="Arial" pitchFamily="34" charset="0"/>
              <a:buChar char="•"/>
            </a:pPr>
            <a:endParaRPr lang="en-US" sz="2000" dirty="0"/>
          </a:p>
          <a:p>
            <a:pPr>
              <a:buFont typeface="Arial" pitchFamily="34" charset="0"/>
              <a:buChar char="•"/>
            </a:pPr>
            <a:r>
              <a:rPr lang="en-US" sz="2000" dirty="0"/>
              <a:t> </a:t>
            </a:r>
            <a:r>
              <a:rPr lang="en-US" sz="2000" b="1" dirty="0"/>
              <a:t>G.</a:t>
            </a:r>
            <a:r>
              <a:rPr lang="en-US" sz="2000" dirty="0"/>
              <a:t> Tool available in </a:t>
            </a:r>
          </a:p>
          <a:p>
            <a:r>
              <a:rPr lang="en-US" sz="2000" dirty="0"/>
              <a:t>the drawer  </a:t>
            </a:r>
            <a:br>
              <a:rPr lang="en-US" sz="2000" dirty="0"/>
            </a:br>
            <a:endParaRPr lang="en-US" sz="2000" dirty="0"/>
          </a:p>
        </p:txBody>
      </p:sp>
    </p:spTree>
    <p:extLst>
      <p:ext uri="{BB962C8B-B14F-4D97-AF65-F5344CB8AC3E}">
        <p14:creationId xmlns:p14="http://schemas.microsoft.com/office/powerpoint/2010/main" val="100418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276600"/>
            <a:ext cx="5334000" cy="3200400"/>
          </a:xfrm>
          <a:prstGeom prst="rect">
            <a:avLst/>
          </a:prstGeom>
          <a:ln w="38100">
            <a:solidFill>
              <a:schemeClr val="accent3">
                <a:lumMod val="75000"/>
              </a:schemeClr>
            </a:solid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304800" y="878006"/>
            <a:ext cx="8915400" cy="2743200"/>
          </a:xfrm>
        </p:spPr>
        <p:txBody>
          <a:bodyPr>
            <a:normAutofit/>
          </a:bodyPr>
          <a:lstStyle/>
          <a:p>
            <a:pPr algn="ctr"/>
            <a:r>
              <a:rPr lang="en-US" sz="6600" u="sng" dirty="0">
                <a:solidFill>
                  <a:schemeClr val="accent1">
                    <a:lumMod val="75000"/>
                  </a:schemeClr>
                </a:solidFill>
                <a:latin typeface="Arial Rounded MT Bold" panose="020F0704030504030204" pitchFamily="34" charset="0"/>
                <a:cs typeface="Arial" panose="020B0604020202020204" pitchFamily="34" charset="0"/>
              </a:rPr>
              <a:t>Common uses </a:t>
            </a:r>
            <a:br>
              <a:rPr lang="en-US" sz="6600" u="sng" dirty="0">
                <a:solidFill>
                  <a:schemeClr val="accent1">
                    <a:lumMod val="75000"/>
                  </a:schemeClr>
                </a:solidFill>
                <a:latin typeface="Arial Rounded MT Bold" panose="020F0704030504030204" pitchFamily="34" charset="0"/>
                <a:cs typeface="Arial" panose="020B0604020202020204" pitchFamily="34" charset="0"/>
              </a:rPr>
            </a:br>
            <a:r>
              <a:rPr lang="en-US" sz="6600" u="sng" dirty="0">
                <a:solidFill>
                  <a:schemeClr val="accent1">
                    <a:lumMod val="75000"/>
                  </a:schemeClr>
                </a:solidFill>
                <a:latin typeface="Arial Rounded MT Bold" panose="020F0704030504030204" pitchFamily="34" charset="0"/>
                <a:cs typeface="Arial" panose="020B0604020202020204" pitchFamily="34" charset="0"/>
              </a:rPr>
              <a:t>OF</a:t>
            </a:r>
            <a:r>
              <a:rPr lang="en-US" sz="6600" dirty="0">
                <a:solidFill>
                  <a:schemeClr val="accent1">
                    <a:lumMod val="75000"/>
                  </a:schemeClr>
                </a:solidFill>
                <a:latin typeface="Arial Rounded MT Bold" panose="020F0704030504030204" pitchFamily="34" charset="0"/>
                <a:cs typeface="Arial" panose="020B0604020202020204" pitchFamily="34" charset="0"/>
              </a:rPr>
              <a:t> </a:t>
            </a:r>
            <a:r>
              <a:rPr lang="en-US" sz="6600" u="sng" dirty="0">
                <a:solidFill>
                  <a:schemeClr val="accent1">
                    <a:lumMod val="75000"/>
                  </a:schemeClr>
                </a:solidFill>
                <a:latin typeface="Arial Rounded MT Bold" panose="020F0704030504030204" pitchFamily="34" charset="0"/>
                <a:cs typeface="Arial" panose="020B0604020202020204" pitchFamily="34" charset="0"/>
              </a:rPr>
              <a:t>ILLUSTRATOR</a:t>
            </a:r>
          </a:p>
        </p:txBody>
      </p:sp>
    </p:spTree>
    <p:extLst>
      <p:ext uri="{BB962C8B-B14F-4D97-AF65-F5344CB8AC3E}">
        <p14:creationId xmlns:p14="http://schemas.microsoft.com/office/powerpoint/2010/main" val="3529577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628" y="378363"/>
            <a:ext cx="8459372" cy="1221837"/>
          </a:xfrm>
        </p:spPr>
        <p:txBody>
          <a:bodyPr>
            <a:noAutofit/>
          </a:bodyPr>
          <a:lstStyle/>
          <a:p>
            <a:r>
              <a:rPr lang="en-US" sz="3600" u="sng" dirty="0">
                <a:solidFill>
                  <a:schemeClr val="bg2">
                    <a:lumMod val="25000"/>
                  </a:schemeClr>
                </a:solidFill>
                <a:latin typeface="Arial Rounded MT Bold" panose="020F0704030504030204" pitchFamily="34" charset="0"/>
              </a:rPr>
              <a:t>How adobe illustrator </a:t>
            </a:r>
            <a:br>
              <a:rPr lang="en-US" sz="3600" u="sng" dirty="0">
                <a:solidFill>
                  <a:schemeClr val="bg2">
                    <a:lumMod val="25000"/>
                  </a:schemeClr>
                </a:solidFill>
                <a:latin typeface="Arial Rounded MT Bold" panose="020F0704030504030204" pitchFamily="34" charset="0"/>
              </a:rPr>
            </a:br>
            <a:r>
              <a:rPr lang="en-US" sz="3600" u="sng" dirty="0">
                <a:solidFill>
                  <a:schemeClr val="bg2">
                    <a:lumMod val="25000"/>
                  </a:schemeClr>
                </a:solidFill>
                <a:latin typeface="Arial Rounded MT Bold" panose="020F0704030504030204" pitchFamily="34" charset="0"/>
              </a:rPr>
              <a:t>is used ?</a:t>
            </a:r>
          </a:p>
        </p:txBody>
      </p:sp>
      <p:sp>
        <p:nvSpPr>
          <p:cNvPr id="8" name="Content Placeholder 2">
            <a:extLst>
              <a:ext uri="{FF2B5EF4-FFF2-40B4-BE49-F238E27FC236}">
                <a16:creationId xmlns:a16="http://schemas.microsoft.com/office/drawing/2014/main" id="{70BDE172-823F-401E-8DD1-BBEA104A61BE}"/>
              </a:ext>
            </a:extLst>
          </p:cNvPr>
          <p:cNvSpPr txBox="1">
            <a:spLocks/>
          </p:cNvSpPr>
          <p:nvPr/>
        </p:nvSpPr>
        <p:spPr>
          <a:xfrm>
            <a:off x="304800" y="2070295"/>
            <a:ext cx="7772400" cy="4765431"/>
          </a:xfrm>
          <a:prstGeom prst="rect">
            <a:avLst/>
          </a:prstGeom>
        </p:spPr>
        <p:txBody>
          <a:bodyPr vert="horz">
            <a:no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342900" indent="-342900" algn="just">
              <a:buFont typeface="+mj-lt"/>
              <a:buAutoNum type="arabicPeriod"/>
            </a:pPr>
            <a:r>
              <a:rPr lang="en-US" sz="2300" dirty="0"/>
              <a:t>Adobe Illustrator is used to create a variety of digital and printed images, including cartoons, charts, diagrams, graphs, logos, and illustrations.</a:t>
            </a:r>
          </a:p>
          <a:p>
            <a:pPr marL="342900" indent="-342900" algn="just">
              <a:buFont typeface="+mj-lt"/>
              <a:buAutoNum type="arabicPeriod"/>
            </a:pPr>
            <a:r>
              <a:rPr lang="en-US" sz="2300" dirty="0"/>
              <a:t>Illustrator’s ability to place text around a curve is especially useful for artists creating logos.</a:t>
            </a:r>
          </a:p>
          <a:p>
            <a:pPr marL="342900" indent="-342900" algn="just">
              <a:buFont typeface="+mj-lt"/>
              <a:buAutoNum type="arabicPeriod"/>
            </a:pPr>
            <a:r>
              <a:rPr lang="en-US" sz="2300" dirty="0"/>
              <a:t>Illustrator also makes it possible to manipulate text in many ways, making Illustrator a useful tool for creating postcards, posters, and other visual designs which use text and images together.</a:t>
            </a:r>
          </a:p>
          <a:p>
            <a:pPr marL="342900" indent="-342900" algn="just">
              <a:buFont typeface="+mj-lt"/>
              <a:buAutoNum type="arabicPeriod"/>
            </a:pPr>
            <a:r>
              <a:rPr lang="en-US" sz="2300" dirty="0"/>
              <a:t>Illustrator allows a user to import a photograph and use it as a guide to trace an object in the photograph. </a:t>
            </a:r>
            <a:endParaRPr lang="x-none" sz="2300" dirty="0"/>
          </a:p>
        </p:txBody>
      </p:sp>
    </p:spTree>
    <p:extLst>
      <p:ext uri="{BB962C8B-B14F-4D97-AF65-F5344CB8AC3E}">
        <p14:creationId xmlns:p14="http://schemas.microsoft.com/office/powerpoint/2010/main" val="3940267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4FBC4C-22A3-4CF5-BA65-D320D271C4FF}"/>
              </a:ext>
            </a:extLst>
          </p:cNvPr>
          <p:cNvSpPr/>
          <p:nvPr/>
        </p:nvSpPr>
        <p:spPr>
          <a:xfrm>
            <a:off x="109489" y="1671935"/>
            <a:ext cx="3090911" cy="461665"/>
          </a:xfrm>
          <a:prstGeom prst="rect">
            <a:avLst/>
          </a:prstGeom>
        </p:spPr>
        <p:txBody>
          <a:bodyPr wrap="none">
            <a:spAutoFit/>
          </a:bodyPr>
          <a:lstStyle/>
          <a:p>
            <a:pPr marL="457200" indent="-457200">
              <a:buFont typeface="+mj-lt"/>
              <a:buAutoNum type="arabicPeriod"/>
            </a:pPr>
            <a:r>
              <a:rPr lang="en-US" sz="2400" b="1" dirty="0"/>
              <a:t> </a:t>
            </a:r>
            <a:r>
              <a:rPr lang="x-none" sz="2400" b="1" dirty="0"/>
              <a:t>Designing Logos </a:t>
            </a:r>
          </a:p>
        </p:txBody>
      </p:sp>
      <p:pic>
        <p:nvPicPr>
          <p:cNvPr id="4" name="Picture 3">
            <a:extLst>
              <a:ext uri="{FF2B5EF4-FFF2-40B4-BE49-F238E27FC236}">
                <a16:creationId xmlns:a16="http://schemas.microsoft.com/office/drawing/2014/main" id="{80FA0BB6-1E42-453F-9BAC-6C1FA180BD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435474"/>
            <a:ext cx="3929575" cy="2441326"/>
          </a:xfrm>
          <a:prstGeom prst="rect">
            <a:avLst/>
          </a:prstGeom>
          <a:ln w="28575">
            <a:solidFill>
              <a:schemeClr val="tx1"/>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F1670BA-F2F4-4EC6-BCA4-9CEE3579D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4188074"/>
            <a:ext cx="3987608" cy="2441326"/>
          </a:xfrm>
          <a:prstGeom prst="rect">
            <a:avLst/>
          </a:prstGeom>
          <a:ln w="28575">
            <a:solidFill>
              <a:schemeClr val="tx1"/>
            </a:solidFill>
          </a:ln>
        </p:spPr>
      </p:pic>
      <p:sp>
        <p:nvSpPr>
          <p:cNvPr id="6" name="Title 1"/>
          <p:cNvSpPr txBox="1">
            <a:spLocks/>
          </p:cNvSpPr>
          <p:nvPr/>
        </p:nvSpPr>
        <p:spPr>
          <a:xfrm>
            <a:off x="76200" y="620355"/>
            <a:ext cx="8915400" cy="827445"/>
          </a:xfrm>
          <a:prstGeom prst="rect">
            <a:avLst/>
          </a:prstGeom>
        </p:spPr>
        <p:txBody>
          <a:bodyPr>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3600" u="sng" dirty="0">
                <a:solidFill>
                  <a:schemeClr val="bg2">
                    <a:lumMod val="25000"/>
                  </a:schemeClr>
                </a:solidFill>
                <a:latin typeface="Arial Rounded MT Bold" panose="020F0704030504030204" pitchFamily="34" charset="0"/>
              </a:rPr>
              <a:t>Common uses of illustrator :</a:t>
            </a:r>
          </a:p>
        </p:txBody>
      </p:sp>
    </p:spTree>
    <p:extLst>
      <p:ext uri="{BB962C8B-B14F-4D97-AF65-F5344CB8AC3E}">
        <p14:creationId xmlns:p14="http://schemas.microsoft.com/office/powerpoint/2010/main" val="24546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4FBC4C-22A3-4CF5-BA65-D320D271C4FF}"/>
              </a:ext>
            </a:extLst>
          </p:cNvPr>
          <p:cNvSpPr/>
          <p:nvPr/>
        </p:nvSpPr>
        <p:spPr>
          <a:xfrm>
            <a:off x="109489" y="1671935"/>
            <a:ext cx="2855269" cy="461665"/>
          </a:xfrm>
          <a:prstGeom prst="rect">
            <a:avLst/>
          </a:prstGeom>
        </p:spPr>
        <p:txBody>
          <a:bodyPr wrap="none">
            <a:spAutoFit/>
          </a:bodyPr>
          <a:lstStyle/>
          <a:p>
            <a:r>
              <a:rPr lang="en-US" sz="2400" b="1" dirty="0"/>
              <a:t>2.   Drawing maps.</a:t>
            </a:r>
            <a:endParaRPr lang="x-none" sz="2400" b="1" dirty="0"/>
          </a:p>
        </p:txBody>
      </p:sp>
      <p:sp>
        <p:nvSpPr>
          <p:cNvPr id="6" name="Title 1"/>
          <p:cNvSpPr txBox="1">
            <a:spLocks/>
          </p:cNvSpPr>
          <p:nvPr/>
        </p:nvSpPr>
        <p:spPr>
          <a:xfrm>
            <a:off x="76200" y="620355"/>
            <a:ext cx="8915400" cy="827445"/>
          </a:xfrm>
          <a:prstGeom prst="rect">
            <a:avLst/>
          </a:prstGeom>
        </p:spPr>
        <p:txBody>
          <a:bodyPr>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3600" u="sng" dirty="0">
                <a:solidFill>
                  <a:schemeClr val="bg2">
                    <a:lumMod val="25000"/>
                  </a:schemeClr>
                </a:solidFill>
                <a:latin typeface="Arial Rounded MT Bold" panose="020F0704030504030204" pitchFamily="34" charset="0"/>
              </a:rPr>
              <a:t>Common uses of illustrator :</a:t>
            </a:r>
          </a:p>
        </p:txBody>
      </p:sp>
      <p:pic>
        <p:nvPicPr>
          <p:cNvPr id="7" name="Picture 6">
            <a:extLst>
              <a:ext uri="{FF2B5EF4-FFF2-40B4-BE49-F238E27FC236}">
                <a16:creationId xmlns:a16="http://schemas.microsoft.com/office/drawing/2014/main" id="{92AEDA68-3ADE-4FD7-8001-27ADD6C92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357735"/>
            <a:ext cx="6172200" cy="3466120"/>
          </a:xfrm>
          <a:prstGeom prst="rect">
            <a:avLst/>
          </a:prstGeom>
          <a:ln w="28575">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200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609600"/>
            <a:ext cx="6172200" cy="827445"/>
          </a:xfrm>
          <a:prstGeom prst="rect">
            <a:avLst/>
          </a:prstGeom>
        </p:spPr>
        <p:txBody>
          <a:bodyPr>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4000" u="sng" dirty="0">
                <a:solidFill>
                  <a:schemeClr val="bg2">
                    <a:lumMod val="25000"/>
                  </a:schemeClr>
                </a:solidFill>
                <a:latin typeface="Arial Rounded MT Bold" panose="020F0704030504030204" pitchFamily="34" charset="0"/>
              </a:rPr>
              <a:t>Table of content :</a:t>
            </a:r>
          </a:p>
        </p:txBody>
      </p:sp>
      <p:graphicFrame>
        <p:nvGraphicFramePr>
          <p:cNvPr id="5" name="Table 4"/>
          <p:cNvGraphicFramePr>
            <a:graphicFrameLocks noGrp="1"/>
          </p:cNvGraphicFramePr>
          <p:nvPr>
            <p:extLst>
              <p:ext uri="{D42A27DB-BD31-4B8C-83A1-F6EECF244321}">
                <p14:modId xmlns:p14="http://schemas.microsoft.com/office/powerpoint/2010/main" val="2059636642"/>
              </p:ext>
            </p:extLst>
          </p:nvPr>
        </p:nvGraphicFramePr>
        <p:xfrm>
          <a:off x="533400" y="1828800"/>
          <a:ext cx="6096000" cy="2926080"/>
        </p:xfrm>
        <a:graphic>
          <a:graphicData uri="http://schemas.openxmlformats.org/drawingml/2006/table">
            <a:tbl>
              <a:tblPr firstRow="1" bandRow="1">
                <a:tableStyleId>{D7AC3CCA-C797-4891-BE02-D94E43425B78}</a:tableStyleId>
              </a:tblPr>
              <a:tblGrid>
                <a:gridCol w="6096000">
                  <a:extLst>
                    <a:ext uri="{9D8B030D-6E8A-4147-A177-3AD203B41FA5}">
                      <a16:colId xmlns:a16="http://schemas.microsoft.com/office/drawing/2014/main" val="20000"/>
                    </a:ext>
                  </a:extLst>
                </a:gridCol>
              </a:tblGrid>
              <a:tr h="152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t>Introduction and history on Adobe Illustrator</a:t>
                      </a:r>
                    </a:p>
                  </a:txBody>
                  <a:tcPr/>
                </a:tc>
                <a:extLst>
                  <a:ext uri="{0D108BD9-81ED-4DB2-BD59-A6C34878D82A}">
                    <a16:rowId xmlns:a16="http://schemas.microsoft.com/office/drawing/2014/main" val="10000"/>
                  </a:ext>
                </a:extLst>
              </a:tr>
              <a:tr h="13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Uses of Illustrator</a:t>
                      </a:r>
                    </a:p>
                  </a:txBody>
                  <a:tcPr/>
                </a:tc>
                <a:extLst>
                  <a:ext uri="{0D108BD9-81ED-4DB2-BD59-A6C34878D82A}">
                    <a16:rowId xmlns:a16="http://schemas.microsoft.com/office/drawing/2014/main" val="10001"/>
                  </a:ext>
                </a:extLst>
              </a:tr>
              <a:tr h="137160">
                <a:tc>
                  <a:txBody>
                    <a:bodyPr/>
                    <a:lstStyle/>
                    <a:p>
                      <a:r>
                        <a:rPr lang="en-US" dirty="0"/>
                        <a:t>Functions</a:t>
                      </a:r>
                    </a:p>
                  </a:txBody>
                  <a:tcPr/>
                </a:tc>
                <a:extLst>
                  <a:ext uri="{0D108BD9-81ED-4DB2-BD59-A6C34878D82A}">
                    <a16:rowId xmlns:a16="http://schemas.microsoft.com/office/drawing/2014/main" val="10002"/>
                  </a:ext>
                </a:extLst>
              </a:tr>
              <a:tr h="137160">
                <a:tc>
                  <a:txBody>
                    <a:bodyPr/>
                    <a:lstStyle/>
                    <a:p>
                      <a:r>
                        <a:rPr lang="en-US" dirty="0"/>
                        <a:t>Interface</a:t>
                      </a:r>
                    </a:p>
                  </a:txBody>
                  <a:tcPr/>
                </a:tc>
                <a:extLst>
                  <a:ext uri="{0D108BD9-81ED-4DB2-BD59-A6C34878D82A}">
                    <a16:rowId xmlns:a16="http://schemas.microsoft.com/office/drawing/2014/main" val="10003"/>
                  </a:ext>
                </a:extLst>
              </a:tr>
              <a:tr h="137160">
                <a:tc>
                  <a:txBody>
                    <a:bodyPr/>
                    <a:lstStyle/>
                    <a:p>
                      <a:r>
                        <a:rPr lang="en-US" dirty="0"/>
                        <a:t>Features</a:t>
                      </a:r>
                    </a:p>
                  </a:txBody>
                  <a:tcPr/>
                </a:tc>
                <a:extLst>
                  <a:ext uri="{0D108BD9-81ED-4DB2-BD59-A6C34878D82A}">
                    <a16:rowId xmlns:a16="http://schemas.microsoft.com/office/drawing/2014/main" val="10004"/>
                  </a:ext>
                </a:extLst>
              </a:tr>
              <a:tr h="137160">
                <a:tc>
                  <a:txBody>
                    <a:bodyPr/>
                    <a:lstStyle/>
                    <a:p>
                      <a:r>
                        <a:rPr lang="en-US" dirty="0"/>
                        <a:t>Tools</a:t>
                      </a:r>
                    </a:p>
                  </a:txBody>
                  <a:tcPr/>
                </a:tc>
                <a:extLst>
                  <a:ext uri="{0D108BD9-81ED-4DB2-BD59-A6C34878D82A}">
                    <a16:rowId xmlns:a16="http://schemas.microsoft.com/office/drawing/2014/main" val="10005"/>
                  </a:ext>
                </a:extLst>
              </a:tr>
              <a:tr h="137160">
                <a:tc>
                  <a:txBody>
                    <a:bodyPr/>
                    <a:lstStyle/>
                    <a:p>
                      <a:r>
                        <a:rPr lang="en-US" dirty="0"/>
                        <a:t>References</a:t>
                      </a:r>
                    </a:p>
                  </a:txBody>
                  <a:tcPr/>
                </a:tc>
                <a:extLst>
                  <a:ext uri="{0D108BD9-81ED-4DB2-BD59-A6C34878D82A}">
                    <a16:rowId xmlns:a16="http://schemas.microsoft.com/office/drawing/2014/main" val="10006"/>
                  </a:ext>
                </a:extLst>
              </a:tr>
              <a:tr h="137160">
                <a:tc>
                  <a:txBody>
                    <a:bodyPr/>
                    <a:lstStyle/>
                    <a:p>
                      <a:r>
                        <a:rPr lang="en-US" dirty="0"/>
                        <a:t>End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308" t="4839" r="31461" b="4839"/>
          <a:stretch/>
        </p:blipFill>
        <p:spPr>
          <a:xfrm>
            <a:off x="6781800" y="4572000"/>
            <a:ext cx="2259330" cy="2204224"/>
          </a:xfrm>
          <a:prstGeom prst="rect">
            <a:avLst/>
          </a:prstGeom>
        </p:spPr>
      </p:pic>
    </p:spTree>
    <p:extLst>
      <p:ext uri="{BB962C8B-B14F-4D97-AF65-F5344CB8AC3E}">
        <p14:creationId xmlns:p14="http://schemas.microsoft.com/office/powerpoint/2010/main" val="377799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4FBC4C-22A3-4CF5-BA65-D320D271C4FF}"/>
              </a:ext>
            </a:extLst>
          </p:cNvPr>
          <p:cNvSpPr/>
          <p:nvPr/>
        </p:nvSpPr>
        <p:spPr>
          <a:xfrm>
            <a:off x="109489" y="1671935"/>
            <a:ext cx="3401893" cy="461665"/>
          </a:xfrm>
          <a:prstGeom prst="rect">
            <a:avLst/>
          </a:prstGeom>
        </p:spPr>
        <p:txBody>
          <a:bodyPr wrap="none">
            <a:spAutoFit/>
          </a:bodyPr>
          <a:lstStyle/>
          <a:p>
            <a:r>
              <a:rPr lang="en-US" sz="2400" b="1" dirty="0"/>
              <a:t>3.   Packaging designs.</a:t>
            </a:r>
            <a:endParaRPr lang="x-none" sz="2400" b="1" dirty="0"/>
          </a:p>
        </p:txBody>
      </p:sp>
      <p:sp>
        <p:nvSpPr>
          <p:cNvPr id="6" name="Title 1"/>
          <p:cNvSpPr txBox="1">
            <a:spLocks/>
          </p:cNvSpPr>
          <p:nvPr/>
        </p:nvSpPr>
        <p:spPr>
          <a:xfrm>
            <a:off x="76200" y="620355"/>
            <a:ext cx="8915400" cy="827445"/>
          </a:xfrm>
          <a:prstGeom prst="rect">
            <a:avLst/>
          </a:prstGeom>
        </p:spPr>
        <p:txBody>
          <a:bodyPr>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3600" u="sng" dirty="0">
                <a:solidFill>
                  <a:schemeClr val="bg2">
                    <a:lumMod val="25000"/>
                  </a:schemeClr>
                </a:solidFill>
                <a:latin typeface="Arial Rounded MT Bold" panose="020F0704030504030204" pitchFamily="34" charset="0"/>
              </a:rPr>
              <a:t>Common uses of illustrator :</a:t>
            </a:r>
          </a:p>
        </p:txBody>
      </p:sp>
      <p:pic>
        <p:nvPicPr>
          <p:cNvPr id="5" name="Picture 4">
            <a:extLst>
              <a:ext uri="{FF2B5EF4-FFF2-40B4-BE49-F238E27FC236}">
                <a16:creationId xmlns:a16="http://schemas.microsoft.com/office/drawing/2014/main" id="{C8DB2C1C-C7CB-4484-A66F-7FE7DFB8D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438400"/>
            <a:ext cx="6477000" cy="3637287"/>
          </a:xfrm>
          <a:prstGeom prst="rect">
            <a:avLst/>
          </a:prstGeom>
          <a:ln w="28575">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406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4FBC4C-22A3-4CF5-BA65-D320D271C4FF}"/>
              </a:ext>
            </a:extLst>
          </p:cNvPr>
          <p:cNvSpPr/>
          <p:nvPr/>
        </p:nvSpPr>
        <p:spPr>
          <a:xfrm>
            <a:off x="109489" y="1671935"/>
            <a:ext cx="2589170" cy="461665"/>
          </a:xfrm>
          <a:prstGeom prst="rect">
            <a:avLst/>
          </a:prstGeom>
        </p:spPr>
        <p:txBody>
          <a:bodyPr wrap="none">
            <a:spAutoFit/>
          </a:bodyPr>
          <a:lstStyle/>
          <a:p>
            <a:r>
              <a:rPr lang="en-US" sz="2400" b="1" dirty="0"/>
              <a:t>4.   Info graphics</a:t>
            </a:r>
            <a:endParaRPr lang="x-none" sz="2400" b="1" dirty="0"/>
          </a:p>
        </p:txBody>
      </p:sp>
      <p:sp>
        <p:nvSpPr>
          <p:cNvPr id="6" name="Title 1"/>
          <p:cNvSpPr txBox="1">
            <a:spLocks/>
          </p:cNvSpPr>
          <p:nvPr/>
        </p:nvSpPr>
        <p:spPr>
          <a:xfrm>
            <a:off x="76200" y="620355"/>
            <a:ext cx="8915400" cy="827445"/>
          </a:xfrm>
          <a:prstGeom prst="rect">
            <a:avLst/>
          </a:prstGeom>
        </p:spPr>
        <p:txBody>
          <a:bodyPr>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3600" u="sng" dirty="0">
                <a:solidFill>
                  <a:schemeClr val="bg2">
                    <a:lumMod val="25000"/>
                  </a:schemeClr>
                </a:solidFill>
                <a:latin typeface="Arial Rounded MT Bold" panose="020F0704030504030204" pitchFamily="34" charset="0"/>
              </a:rPr>
              <a:t>Common uses of illustrator :</a:t>
            </a:r>
          </a:p>
        </p:txBody>
      </p:sp>
      <p:pic>
        <p:nvPicPr>
          <p:cNvPr id="7" name="Picture 6">
            <a:extLst>
              <a:ext uri="{FF2B5EF4-FFF2-40B4-BE49-F238E27FC236}">
                <a16:creationId xmlns:a16="http://schemas.microsoft.com/office/drawing/2014/main" id="{B11CB8BC-4E0C-4CD4-B202-E35145D85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514600"/>
            <a:ext cx="6248400" cy="3733800"/>
          </a:xfrm>
          <a:prstGeom prst="rect">
            <a:avLst/>
          </a:prstGeom>
          <a:ln w="28575">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379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78006"/>
            <a:ext cx="8915400" cy="2743200"/>
          </a:xfrm>
        </p:spPr>
        <p:txBody>
          <a:bodyPr>
            <a:normAutofit/>
          </a:bodyPr>
          <a:lstStyle/>
          <a:p>
            <a:pPr algn="ctr"/>
            <a:r>
              <a:rPr lang="en-US" sz="6600" u="sng" dirty="0">
                <a:solidFill>
                  <a:schemeClr val="accent1">
                    <a:lumMod val="75000"/>
                  </a:schemeClr>
                </a:solidFill>
                <a:latin typeface="Arial Rounded MT Bold" panose="020F0704030504030204" pitchFamily="34" charset="0"/>
                <a:cs typeface="Arial" panose="020B0604020202020204" pitchFamily="34" charset="0"/>
              </a:rPr>
              <a:t>FEATURES</a:t>
            </a:r>
            <a:r>
              <a:rPr lang="en-US" sz="6600" dirty="0">
                <a:solidFill>
                  <a:schemeClr val="accent1">
                    <a:lumMod val="75000"/>
                  </a:schemeClr>
                </a:solidFill>
                <a:latin typeface="Arial Rounded MT Bold" panose="020F0704030504030204" pitchFamily="34" charset="0"/>
                <a:cs typeface="Arial" panose="020B0604020202020204" pitchFamily="34" charset="0"/>
              </a:rPr>
              <a:t> </a:t>
            </a:r>
            <a:br>
              <a:rPr lang="en-US" sz="6600" dirty="0">
                <a:solidFill>
                  <a:schemeClr val="accent1">
                    <a:lumMod val="75000"/>
                  </a:schemeClr>
                </a:solidFill>
                <a:latin typeface="Arial Rounded MT Bold" panose="020F0704030504030204" pitchFamily="34" charset="0"/>
                <a:cs typeface="Arial" panose="020B0604020202020204" pitchFamily="34" charset="0"/>
              </a:rPr>
            </a:br>
            <a:r>
              <a:rPr lang="en-US" sz="6600" u="sng" dirty="0">
                <a:solidFill>
                  <a:schemeClr val="accent1">
                    <a:lumMod val="75000"/>
                  </a:schemeClr>
                </a:solidFill>
                <a:latin typeface="Arial Rounded MT Bold" panose="020F0704030504030204" pitchFamily="34" charset="0"/>
                <a:cs typeface="Arial" panose="020B0604020202020204" pitchFamily="34" charset="0"/>
              </a:rPr>
              <a:t>OF</a:t>
            </a:r>
            <a:r>
              <a:rPr lang="en-US" sz="6600" dirty="0">
                <a:solidFill>
                  <a:schemeClr val="accent1">
                    <a:lumMod val="75000"/>
                  </a:schemeClr>
                </a:solidFill>
                <a:latin typeface="Arial Rounded MT Bold" panose="020F0704030504030204" pitchFamily="34" charset="0"/>
                <a:cs typeface="Arial" panose="020B0604020202020204" pitchFamily="34" charset="0"/>
              </a:rPr>
              <a:t> </a:t>
            </a:r>
            <a:r>
              <a:rPr lang="en-US" sz="6600" u="sng" dirty="0">
                <a:solidFill>
                  <a:schemeClr val="accent1">
                    <a:lumMod val="75000"/>
                  </a:schemeClr>
                </a:solidFill>
                <a:latin typeface="Arial Rounded MT Bold" panose="020F0704030504030204" pitchFamily="34" charset="0"/>
                <a:cs typeface="Arial" panose="020B0604020202020204" pitchFamily="34" charset="0"/>
              </a:rPr>
              <a:t>ILLUSTRATOR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621206"/>
            <a:ext cx="5867400" cy="2627194"/>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707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nodeType="clickEffect">
                                  <p:stCondLst>
                                    <p:cond delay="0"/>
                                  </p:stCondLst>
                                  <p:childTnLst>
                                    <p:animClr clrSpc="rgb" dir="cw">
                                      <p:cBhvr override="childStyle">
                                        <p:cTn id="11" dur="250" autoRev="1" fill="remove"/>
                                        <p:tgtEl>
                                          <p:spTgt spid="5"/>
                                        </p:tgtEl>
                                        <p:attrNameLst>
                                          <p:attrName>style.color</p:attrName>
                                        </p:attrNameLst>
                                      </p:cBhvr>
                                      <p:to>
                                        <a:schemeClr val="bg1"/>
                                      </p:to>
                                    </p:animClr>
                                    <p:animClr clrSpc="rgb" dir="cw">
                                      <p:cBhvr>
                                        <p:cTn id="12" dur="250" autoRev="1" fill="remove"/>
                                        <p:tgtEl>
                                          <p:spTgt spid="5"/>
                                        </p:tgtEl>
                                        <p:attrNameLst>
                                          <p:attrName>fillcolor</p:attrName>
                                        </p:attrNameLst>
                                      </p:cBhvr>
                                      <p:to>
                                        <a:schemeClr val="bg1"/>
                                      </p:to>
                                    </p:animClr>
                                    <p:set>
                                      <p:cBhvr>
                                        <p:cTn id="13" dur="250" autoRev="1" fill="remove"/>
                                        <p:tgtEl>
                                          <p:spTgt spid="5"/>
                                        </p:tgtEl>
                                        <p:attrNameLst>
                                          <p:attrName>fill.type</p:attrName>
                                        </p:attrNameLst>
                                      </p:cBhvr>
                                      <p:to>
                                        <p:strVal val="solid"/>
                                      </p:to>
                                    </p:set>
                                    <p:set>
                                      <p:cBhvr>
                                        <p:cTn id="14"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1143000"/>
          </a:xfrm>
        </p:spPr>
        <p:txBody>
          <a:bodyPr/>
          <a:lstStyle/>
          <a:p>
            <a:r>
              <a:rPr lang="en-US" u="sng" dirty="0">
                <a:solidFill>
                  <a:schemeClr val="accent2">
                    <a:lumMod val="60000"/>
                    <a:lumOff val="40000"/>
                  </a:schemeClr>
                </a:solidFill>
                <a:latin typeface="Arial Rounded MT Bold" panose="020F0704030504030204" pitchFamily="34" charset="0"/>
              </a:rPr>
              <a:t>KEY FEATURES</a:t>
            </a:r>
            <a:r>
              <a:rPr lang="en-US" dirty="0">
                <a:solidFill>
                  <a:schemeClr val="accent2">
                    <a:lumMod val="60000"/>
                    <a:lumOff val="40000"/>
                  </a:schemeClr>
                </a:solidFill>
                <a:latin typeface="Arial Rounded MT Bold" panose="020F0704030504030204" pitchFamily="34" charset="0"/>
              </a:rPr>
              <a:t> :</a:t>
            </a:r>
          </a:p>
        </p:txBody>
      </p:sp>
      <p:sp>
        <p:nvSpPr>
          <p:cNvPr id="3" name="Content Placeholder 2"/>
          <p:cNvSpPr>
            <a:spLocks noGrp="1"/>
          </p:cNvSpPr>
          <p:nvPr>
            <p:ph idx="1"/>
          </p:nvPr>
        </p:nvSpPr>
        <p:spPr>
          <a:xfrm>
            <a:off x="457200" y="1524000"/>
            <a:ext cx="7239000" cy="5638800"/>
          </a:xfrm>
        </p:spPr>
        <p:txBody>
          <a:bodyPr>
            <a:normAutofit fontScale="85000" lnSpcReduction="20000"/>
          </a:bodyPr>
          <a:lstStyle/>
          <a:p>
            <a:r>
              <a:rPr lang="en-US" dirty="0"/>
              <a:t>Cloud libraries</a:t>
            </a:r>
          </a:p>
          <a:p>
            <a:r>
              <a:rPr lang="en-US" dirty="0"/>
              <a:t>Touch type tool</a:t>
            </a:r>
          </a:p>
          <a:p>
            <a:r>
              <a:rPr lang="en-US" dirty="0"/>
              <a:t>Images in brushes</a:t>
            </a:r>
          </a:p>
          <a:p>
            <a:r>
              <a:rPr lang="en-US" dirty="0"/>
              <a:t>Font search</a:t>
            </a:r>
          </a:p>
          <a:p>
            <a:r>
              <a:rPr lang="en-US" dirty="0"/>
              <a:t>Multiple file place</a:t>
            </a:r>
          </a:p>
          <a:p>
            <a:r>
              <a:rPr lang="en-US" dirty="0"/>
              <a:t>Color syncing</a:t>
            </a:r>
          </a:p>
          <a:p>
            <a:r>
              <a:rPr lang="en-US" dirty="0"/>
              <a:t>Sync settings</a:t>
            </a:r>
          </a:p>
          <a:p>
            <a:r>
              <a:rPr lang="en-US" dirty="0"/>
              <a:t>Edit once, update everywhere</a:t>
            </a:r>
          </a:p>
          <a:p>
            <a:r>
              <a:rPr lang="en-US" dirty="0"/>
              <a:t>Fast zoom and magnification</a:t>
            </a:r>
          </a:p>
          <a:p>
            <a:r>
              <a:rPr lang="en-US" dirty="0"/>
              <a:t>Content filtering</a:t>
            </a:r>
          </a:p>
          <a:p>
            <a:r>
              <a:rPr lang="en-US" dirty="0"/>
              <a:t>File management</a:t>
            </a:r>
          </a:p>
          <a:p>
            <a:r>
              <a:rPr lang="en-US" dirty="0"/>
              <a:t>Image library</a:t>
            </a:r>
          </a:p>
          <a:p>
            <a:r>
              <a:rPr lang="en-US" dirty="0"/>
              <a:t>Data import/export</a:t>
            </a:r>
          </a:p>
          <a:p>
            <a:r>
              <a:rPr lang="en-US" dirty="0"/>
              <a:t>Image editing</a:t>
            </a:r>
          </a:p>
          <a:p>
            <a:r>
              <a:rPr lang="en-US" dirty="0"/>
              <a:t>Projections</a:t>
            </a:r>
          </a:p>
        </p:txBody>
      </p:sp>
    </p:spTree>
    <p:extLst>
      <p:ext uri="{BB962C8B-B14F-4D97-AF65-F5344CB8AC3E}">
        <p14:creationId xmlns:p14="http://schemas.microsoft.com/office/powerpoint/2010/main" val="953278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down)">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down)">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down)">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down)">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wipe(down)">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wipe(down)">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wipe(down)">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wipe(down)">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wipe(down)">
                                      <p:cBhvr>
                                        <p:cTn id="8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390216"/>
            <a:ext cx="7239000" cy="838200"/>
          </a:xfrm>
        </p:spPr>
        <p:txBody>
          <a:bodyPr>
            <a:normAutofit/>
          </a:bodyPr>
          <a:lstStyle/>
          <a:p>
            <a:r>
              <a:rPr lang="en-US" sz="3600" u="sng" dirty="0">
                <a:solidFill>
                  <a:schemeClr val="bg2">
                    <a:lumMod val="25000"/>
                  </a:schemeClr>
                </a:solidFill>
                <a:latin typeface="Arial Rounded MT Bold" panose="020F0704030504030204" pitchFamily="34" charset="0"/>
              </a:rPr>
              <a:t>Cloud libraries :</a:t>
            </a:r>
          </a:p>
        </p:txBody>
      </p:sp>
      <p:sp>
        <p:nvSpPr>
          <p:cNvPr id="3" name="Content Placeholder 2"/>
          <p:cNvSpPr>
            <a:spLocks noGrp="1"/>
          </p:cNvSpPr>
          <p:nvPr>
            <p:ph idx="1"/>
          </p:nvPr>
        </p:nvSpPr>
        <p:spPr>
          <a:xfrm>
            <a:off x="609600" y="4505016"/>
            <a:ext cx="7239000" cy="2124384"/>
          </a:xfrm>
        </p:spPr>
        <p:txBody>
          <a:bodyPr>
            <a:normAutofit/>
          </a:bodyPr>
          <a:lstStyle/>
          <a:p>
            <a:r>
              <a:rPr lang="en-US" sz="2400" dirty="0"/>
              <a:t>It is an intuitive way to adjust the scaling, position and rotation of individual characters in text, saving you from expanding the text to outlines or messing about for ages in the Character Panel</a:t>
            </a:r>
            <a:endParaRPr lang="en-US" sz="2500" dirty="0"/>
          </a:p>
        </p:txBody>
      </p:sp>
      <p:sp>
        <p:nvSpPr>
          <p:cNvPr id="4" name="Title 1"/>
          <p:cNvSpPr txBox="1">
            <a:spLocks/>
          </p:cNvSpPr>
          <p:nvPr/>
        </p:nvSpPr>
        <p:spPr>
          <a:xfrm>
            <a:off x="457200" y="3314700"/>
            <a:ext cx="7239000" cy="876300"/>
          </a:xfrm>
          <a:prstGeom prst="rect">
            <a:avLst/>
          </a:prstGeom>
        </p:spPr>
        <p:txBody>
          <a:bodyPr vert="horz" lIns="45720" tIns="0" rIns="45720" bIns="0" anchor="b" anchorCtr="0">
            <a:norm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3600" u="sng" dirty="0" err="1">
                <a:solidFill>
                  <a:schemeClr val="bg2">
                    <a:lumMod val="25000"/>
                  </a:schemeClr>
                </a:solidFill>
                <a:latin typeface="Arial Rounded MT Bold" panose="020F0704030504030204" pitchFamily="34" charset="0"/>
              </a:rPr>
              <a:t>TOUCH-type</a:t>
            </a:r>
            <a:r>
              <a:rPr lang="en-US" sz="3600" u="sng" dirty="0">
                <a:solidFill>
                  <a:schemeClr val="bg2">
                    <a:lumMod val="25000"/>
                  </a:schemeClr>
                </a:solidFill>
                <a:latin typeface="Arial Rounded MT Bold" panose="020F0704030504030204" pitchFamily="34" charset="0"/>
              </a:rPr>
              <a:t> tool :</a:t>
            </a:r>
          </a:p>
        </p:txBody>
      </p:sp>
      <p:sp>
        <p:nvSpPr>
          <p:cNvPr id="5" name="Content Placeholder 2"/>
          <p:cNvSpPr txBox="1">
            <a:spLocks/>
          </p:cNvSpPr>
          <p:nvPr/>
        </p:nvSpPr>
        <p:spPr>
          <a:xfrm>
            <a:off x="631371" y="1533216"/>
            <a:ext cx="7239000" cy="2124384"/>
          </a:xfrm>
          <a:prstGeom prst="rect">
            <a:avLst/>
          </a:prstGeom>
        </p:spPr>
        <p:txBody>
          <a:bodyPr vert="horz">
            <a:norm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400" dirty="0"/>
              <a:t>A </a:t>
            </a:r>
            <a:r>
              <a:rPr lang="en-US" sz="2400" u="sng" dirty="0">
                <a:solidFill>
                  <a:srgbClr val="FF0000"/>
                </a:solidFill>
              </a:rPr>
              <a:t>Creative Cloud library</a:t>
            </a:r>
            <a:r>
              <a:rPr lang="en-US" sz="2400" dirty="0"/>
              <a:t> is a centralized location for storing design items that you may re-use across different Creative Cloud</a:t>
            </a:r>
            <a:r>
              <a:rPr lang="en-US" sz="2400" b="1" dirty="0"/>
              <a:t> </a:t>
            </a:r>
            <a:r>
              <a:rPr lang="en-US" sz="2400" dirty="0"/>
              <a:t>applications such as Photoshop, Illustrator, and InDesign</a:t>
            </a:r>
          </a:p>
        </p:txBody>
      </p:sp>
    </p:spTree>
    <p:extLst>
      <p:ext uri="{BB962C8B-B14F-4D97-AF65-F5344CB8AC3E}">
        <p14:creationId xmlns:p14="http://schemas.microsoft.com/office/powerpoint/2010/main" val="3964889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ircle(in)">
                                      <p:cBhvr>
                                        <p:cTn id="15" dur="2000"/>
                                        <p:tgtEl>
                                          <p:spTgt spid="3">
                                            <p:txEl>
                                              <p:pRg st="0" end="0"/>
                                            </p:txEl>
                                          </p:spTgt>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52400" y="533400"/>
            <a:ext cx="3329790" cy="8946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bg2">
                    <a:lumMod val="25000"/>
                  </a:schemeClr>
                </a:solidFill>
                <a:latin typeface="Arial Rounded MT Bold" panose="020F0704030504030204" pitchFamily="34" charset="0"/>
              </a:rPr>
              <a:t>Cloud Libraries</a:t>
            </a:r>
          </a:p>
        </p:txBody>
      </p:sp>
      <p:sp>
        <p:nvSpPr>
          <p:cNvPr id="8" name="Rounded Rectangle 7"/>
          <p:cNvSpPr/>
          <p:nvPr/>
        </p:nvSpPr>
        <p:spPr>
          <a:xfrm>
            <a:off x="5181601" y="3886200"/>
            <a:ext cx="2971800" cy="106016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bg2">
                    <a:lumMod val="25000"/>
                  </a:schemeClr>
                </a:solidFill>
                <a:latin typeface="Arial Rounded MT Bold" panose="020F0704030504030204" pitchFamily="34" charset="0"/>
              </a:rPr>
              <a:t>Touch-Type Tools</a:t>
            </a:r>
          </a:p>
        </p:txBody>
      </p:sp>
      <p:cxnSp>
        <p:nvCxnSpPr>
          <p:cNvPr id="10" name="Straight Arrow Connector 9"/>
          <p:cNvCxnSpPr/>
          <p:nvPr/>
        </p:nvCxnSpPr>
        <p:spPr>
          <a:xfrm flipV="1">
            <a:off x="1175173" y="2348676"/>
            <a:ext cx="2482427" cy="1"/>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1219200" y="1428008"/>
            <a:ext cx="0" cy="92066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7315200" y="5022932"/>
            <a:ext cx="0" cy="92066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H="1">
            <a:off x="5181601" y="5943600"/>
            <a:ext cx="2133600"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82673"/>
            <a:ext cx="5126504" cy="299432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000" t="2618" r="22534" b="9032"/>
          <a:stretch/>
        </p:blipFill>
        <p:spPr>
          <a:xfrm>
            <a:off x="3802743" y="76200"/>
            <a:ext cx="4350657" cy="30384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28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390216"/>
            <a:ext cx="7239000" cy="838200"/>
          </a:xfrm>
        </p:spPr>
        <p:txBody>
          <a:bodyPr>
            <a:normAutofit/>
          </a:bodyPr>
          <a:lstStyle/>
          <a:p>
            <a:r>
              <a:rPr lang="en-US" sz="3600" u="sng" dirty="0">
                <a:solidFill>
                  <a:schemeClr val="bg2">
                    <a:lumMod val="25000"/>
                  </a:schemeClr>
                </a:solidFill>
                <a:latin typeface="Arial Rounded MT Bold" panose="020F0704030504030204" pitchFamily="34" charset="0"/>
              </a:rPr>
              <a:t>IMAGE IN BRUSHES</a:t>
            </a:r>
            <a:r>
              <a:rPr lang="en-US" sz="3600" dirty="0">
                <a:solidFill>
                  <a:schemeClr val="bg2">
                    <a:lumMod val="25000"/>
                  </a:schemeClr>
                </a:solidFill>
                <a:latin typeface="Arial Rounded MT Bold" panose="020F0704030504030204" pitchFamily="34" charset="0"/>
              </a:rPr>
              <a:t> </a:t>
            </a:r>
            <a:r>
              <a:rPr lang="en-US" sz="3600" u="sng" dirty="0">
                <a:solidFill>
                  <a:schemeClr val="bg2">
                    <a:lumMod val="25000"/>
                  </a:schemeClr>
                </a:solidFill>
                <a:latin typeface="Arial Rounded MT Bold" panose="020F0704030504030204" pitchFamily="34" charset="0"/>
              </a:rPr>
              <a:t>:</a:t>
            </a:r>
          </a:p>
        </p:txBody>
      </p:sp>
      <p:sp>
        <p:nvSpPr>
          <p:cNvPr id="3" name="Content Placeholder 2"/>
          <p:cNvSpPr>
            <a:spLocks noGrp="1"/>
          </p:cNvSpPr>
          <p:nvPr>
            <p:ph idx="1"/>
          </p:nvPr>
        </p:nvSpPr>
        <p:spPr>
          <a:xfrm>
            <a:off x="555171" y="4495800"/>
            <a:ext cx="7391400" cy="2124384"/>
          </a:xfrm>
        </p:spPr>
        <p:txBody>
          <a:bodyPr>
            <a:normAutofit/>
          </a:bodyPr>
          <a:lstStyle/>
          <a:p>
            <a:r>
              <a:rPr lang="en-US" sz="2400" dirty="0"/>
              <a:t>You </a:t>
            </a:r>
            <a:r>
              <a:rPr lang="en-US" sz="2400" b="1" dirty="0"/>
              <a:t>can</a:t>
            </a:r>
            <a:r>
              <a:rPr lang="en-US" sz="2400" dirty="0"/>
              <a:t> browse thousands of </a:t>
            </a:r>
            <a:r>
              <a:rPr lang="en-US" sz="2400" b="1" u="sng" dirty="0">
                <a:solidFill>
                  <a:srgbClr val="FF0000"/>
                </a:solidFill>
              </a:rPr>
              <a:t>fonts</a:t>
            </a:r>
            <a:r>
              <a:rPr lang="en-US" sz="2400" dirty="0"/>
              <a:t> from hundreds of type foundries from within Illustrator, activate them instantly, and use them in your artwork that</a:t>
            </a:r>
            <a:r>
              <a:rPr lang="en-US" sz="2400" b="1" dirty="0"/>
              <a:t> are</a:t>
            </a:r>
            <a:r>
              <a:rPr lang="en-US" sz="2400" dirty="0"/>
              <a:t> available in all Creative Cloud applications. Browse the </a:t>
            </a:r>
            <a:r>
              <a:rPr lang="en-US" sz="2400" b="1" dirty="0"/>
              <a:t>font</a:t>
            </a:r>
            <a:r>
              <a:rPr lang="en-US" sz="2400" dirty="0"/>
              <a:t> list and select the </a:t>
            </a:r>
            <a:r>
              <a:rPr lang="en-US" sz="2400" b="1" dirty="0"/>
              <a:t>font</a:t>
            </a:r>
            <a:r>
              <a:rPr lang="en-US" sz="2400" dirty="0"/>
              <a:t> you want.</a:t>
            </a:r>
            <a:endParaRPr lang="en-US" sz="2500" dirty="0"/>
          </a:p>
        </p:txBody>
      </p:sp>
      <p:sp>
        <p:nvSpPr>
          <p:cNvPr id="4" name="Title 1"/>
          <p:cNvSpPr txBox="1">
            <a:spLocks/>
          </p:cNvSpPr>
          <p:nvPr/>
        </p:nvSpPr>
        <p:spPr>
          <a:xfrm>
            <a:off x="457200" y="3314700"/>
            <a:ext cx="7239000" cy="876300"/>
          </a:xfrm>
          <a:prstGeom prst="rect">
            <a:avLst/>
          </a:prstGeom>
        </p:spPr>
        <p:txBody>
          <a:bodyPr vert="horz" lIns="45720" tIns="0" rIns="45720" bIns="0" anchor="b" anchorCtr="0">
            <a:norm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3600" u="sng" dirty="0">
                <a:solidFill>
                  <a:schemeClr val="bg2">
                    <a:lumMod val="25000"/>
                  </a:schemeClr>
                </a:solidFill>
                <a:latin typeface="Arial Rounded MT Bold" panose="020F0704030504030204" pitchFamily="34" charset="0"/>
              </a:rPr>
              <a:t>FONT SEARCH</a:t>
            </a:r>
          </a:p>
        </p:txBody>
      </p:sp>
      <p:sp>
        <p:nvSpPr>
          <p:cNvPr id="5" name="Content Placeholder 2"/>
          <p:cNvSpPr txBox="1">
            <a:spLocks/>
          </p:cNvSpPr>
          <p:nvPr/>
        </p:nvSpPr>
        <p:spPr>
          <a:xfrm>
            <a:off x="631371" y="1533216"/>
            <a:ext cx="7239000" cy="2124384"/>
          </a:xfrm>
          <a:prstGeom prst="rect">
            <a:avLst/>
          </a:prstGeom>
        </p:spPr>
        <p:txBody>
          <a:bodyPr vert="horz">
            <a:norm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400" b="1" u="sng" dirty="0">
                <a:solidFill>
                  <a:srgbClr val="FF0000"/>
                </a:solidFill>
              </a:rPr>
              <a:t>Brushes</a:t>
            </a:r>
            <a:r>
              <a:rPr lang="en-US" sz="2400" dirty="0"/>
              <a:t> let you stylize the appearance of paths. You can apply </a:t>
            </a:r>
            <a:r>
              <a:rPr lang="en-US" sz="2400" b="1" dirty="0"/>
              <a:t>brush</a:t>
            </a:r>
            <a:r>
              <a:rPr lang="en-US" sz="2400" dirty="0"/>
              <a:t> strokes to existing paths, or you can </a:t>
            </a:r>
            <a:r>
              <a:rPr lang="en-US" sz="2400" b="1" dirty="0"/>
              <a:t>use</a:t>
            </a:r>
            <a:r>
              <a:rPr lang="en-US" sz="2400" dirty="0"/>
              <a:t> the Paintbrush tool to draw a path and apply a </a:t>
            </a:r>
            <a:r>
              <a:rPr lang="en-US" sz="2400" b="1" dirty="0"/>
              <a:t>brush</a:t>
            </a:r>
            <a:r>
              <a:rPr lang="en-US" sz="2400" dirty="0"/>
              <a:t> stroke simultaneously. </a:t>
            </a:r>
          </a:p>
        </p:txBody>
      </p:sp>
    </p:spTree>
    <p:extLst>
      <p:ext uri="{BB962C8B-B14F-4D97-AF65-F5344CB8AC3E}">
        <p14:creationId xmlns:p14="http://schemas.microsoft.com/office/powerpoint/2010/main" val="20431512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030" y="76200"/>
            <a:ext cx="3806274" cy="2590798"/>
          </a:xfrm>
          <a:prstGeom prst="rect">
            <a:avLst/>
          </a:prstGeom>
          <a:ln>
            <a:solidFill>
              <a:schemeClr val="tx1"/>
            </a:solid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76200"/>
            <a:ext cx="4114800" cy="2590799"/>
          </a:xfrm>
          <a:prstGeom prst="rect">
            <a:avLst/>
          </a:prstGeom>
          <a:ln>
            <a:solidFill>
              <a:schemeClr val="tx1"/>
            </a:solid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43" y="3810000"/>
            <a:ext cx="6585857" cy="2848383"/>
          </a:xfrm>
          <a:prstGeom prst="rect">
            <a:avLst/>
          </a:prstGeom>
          <a:ln>
            <a:solidFill>
              <a:schemeClr val="tx1"/>
            </a:solidFill>
          </a:ln>
          <a:effectLst>
            <a:outerShdw blurRad="292100" dist="139700" dir="2700000" algn="tl" rotWithShape="0">
              <a:srgbClr val="333333">
                <a:alpha val="65000"/>
              </a:srgbClr>
            </a:outerShdw>
          </a:effectLst>
        </p:spPr>
      </p:pic>
      <p:sp>
        <p:nvSpPr>
          <p:cNvPr id="7" name="Rounded Rectangle 6"/>
          <p:cNvSpPr/>
          <p:nvPr/>
        </p:nvSpPr>
        <p:spPr>
          <a:xfrm>
            <a:off x="472857" y="2791195"/>
            <a:ext cx="3329790" cy="8946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bg2">
                    <a:lumMod val="25000"/>
                  </a:schemeClr>
                </a:solidFill>
                <a:latin typeface="Arial Rounded MT Bold" panose="020F0704030504030204" pitchFamily="34" charset="0"/>
              </a:rPr>
              <a:t>Image in brushes</a:t>
            </a:r>
          </a:p>
        </p:txBody>
      </p:sp>
      <p:sp>
        <p:nvSpPr>
          <p:cNvPr id="8" name="Rounded Rectangle 7"/>
          <p:cNvSpPr/>
          <p:nvPr/>
        </p:nvSpPr>
        <p:spPr>
          <a:xfrm>
            <a:off x="4354905" y="2791195"/>
            <a:ext cx="3329790" cy="8946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bg2">
                    <a:lumMod val="25000"/>
                  </a:schemeClr>
                </a:solidFill>
                <a:latin typeface="Arial Rounded MT Bold" panose="020F0704030504030204" pitchFamily="34" charset="0"/>
              </a:rPr>
              <a:t>Font Search</a:t>
            </a:r>
          </a:p>
        </p:txBody>
      </p:sp>
      <p:cxnSp>
        <p:nvCxnSpPr>
          <p:cNvPr id="10" name="Straight Arrow Connector 9"/>
          <p:cNvCxnSpPr/>
          <p:nvPr/>
        </p:nvCxnSpPr>
        <p:spPr>
          <a:xfrm flipH="1">
            <a:off x="6705600" y="5638800"/>
            <a:ext cx="762000"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7467600" y="3733800"/>
            <a:ext cx="0" cy="190500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p:nvPr/>
        </p:nvCxnSpPr>
        <p:spPr>
          <a:xfrm flipH="1">
            <a:off x="3802647" y="2667000"/>
            <a:ext cx="388353" cy="52433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117161" y="2666998"/>
            <a:ext cx="340039" cy="565154"/>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7482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Effect transition="in" filter="fade">
                                      <p:cBhvr>
                                        <p:cTn id="36" dur="500"/>
                                        <p:tgtEl>
                                          <p:spTgt spid="6"/>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par>
                                <p:cTn id="42" presetID="53" presetClass="entr" presetSubtype="16"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390216"/>
            <a:ext cx="7239000" cy="838200"/>
          </a:xfrm>
        </p:spPr>
        <p:txBody>
          <a:bodyPr>
            <a:normAutofit/>
          </a:bodyPr>
          <a:lstStyle/>
          <a:p>
            <a:r>
              <a:rPr lang="en-US" sz="3600" u="sng" dirty="0">
                <a:solidFill>
                  <a:schemeClr val="bg2">
                    <a:lumMod val="25000"/>
                  </a:schemeClr>
                </a:solidFill>
                <a:latin typeface="Arial Rounded MT Bold" panose="020F0704030504030204" pitchFamily="34" charset="0"/>
              </a:rPr>
              <a:t>Multiple file space</a:t>
            </a:r>
            <a:r>
              <a:rPr lang="en-US" sz="3600" dirty="0">
                <a:solidFill>
                  <a:schemeClr val="bg2">
                    <a:lumMod val="25000"/>
                  </a:schemeClr>
                </a:solidFill>
                <a:latin typeface="Arial Rounded MT Bold" panose="020F0704030504030204" pitchFamily="34" charset="0"/>
              </a:rPr>
              <a:t> </a:t>
            </a:r>
            <a:r>
              <a:rPr lang="en-US" sz="3600" u="sng" dirty="0">
                <a:solidFill>
                  <a:schemeClr val="bg2">
                    <a:lumMod val="25000"/>
                  </a:schemeClr>
                </a:solidFill>
                <a:latin typeface="Arial Rounded MT Bold" panose="020F0704030504030204" pitchFamily="34" charset="0"/>
              </a:rPr>
              <a:t>:</a:t>
            </a:r>
          </a:p>
        </p:txBody>
      </p:sp>
      <p:sp>
        <p:nvSpPr>
          <p:cNvPr id="3" name="Content Placeholder 2"/>
          <p:cNvSpPr>
            <a:spLocks noGrp="1"/>
          </p:cNvSpPr>
          <p:nvPr>
            <p:ph idx="1"/>
          </p:nvPr>
        </p:nvSpPr>
        <p:spPr>
          <a:xfrm>
            <a:off x="555171" y="4495800"/>
            <a:ext cx="7391400" cy="2124384"/>
          </a:xfrm>
        </p:spPr>
        <p:txBody>
          <a:bodyPr>
            <a:normAutofit/>
          </a:bodyPr>
          <a:lstStyle/>
          <a:p>
            <a:r>
              <a:rPr lang="en-US" sz="2400" u="sng" dirty="0">
                <a:solidFill>
                  <a:srgbClr val="FF0000"/>
                </a:solidFill>
              </a:rPr>
              <a:t>Color syncing</a:t>
            </a:r>
            <a:r>
              <a:rPr lang="en-US" sz="2400" dirty="0"/>
              <a:t> allows us to keep colors consistent and ensures that the colors look same in all. It can also be useful as a means to back up your settings.</a:t>
            </a:r>
            <a:endParaRPr lang="en-US" sz="2500" dirty="0"/>
          </a:p>
        </p:txBody>
      </p:sp>
      <p:sp>
        <p:nvSpPr>
          <p:cNvPr id="4" name="Title 1"/>
          <p:cNvSpPr txBox="1">
            <a:spLocks/>
          </p:cNvSpPr>
          <p:nvPr/>
        </p:nvSpPr>
        <p:spPr>
          <a:xfrm>
            <a:off x="457200" y="3314700"/>
            <a:ext cx="7239000" cy="876300"/>
          </a:xfrm>
          <a:prstGeom prst="rect">
            <a:avLst/>
          </a:prstGeom>
        </p:spPr>
        <p:txBody>
          <a:bodyPr vert="horz" lIns="45720" tIns="0" rIns="45720" bIns="0" anchor="b" anchorCtr="0">
            <a:norm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3600" u="sng" dirty="0">
                <a:solidFill>
                  <a:schemeClr val="bg2">
                    <a:lumMod val="25000"/>
                  </a:schemeClr>
                </a:solidFill>
                <a:latin typeface="Arial Rounded MT Bold" panose="020F0704030504030204" pitchFamily="34" charset="0"/>
              </a:rPr>
              <a:t>Color syncing</a:t>
            </a:r>
            <a:r>
              <a:rPr lang="en-US" sz="3600" dirty="0">
                <a:solidFill>
                  <a:schemeClr val="bg2">
                    <a:lumMod val="25000"/>
                  </a:schemeClr>
                </a:solidFill>
                <a:latin typeface="Arial Rounded MT Bold" panose="020F0704030504030204" pitchFamily="34" charset="0"/>
              </a:rPr>
              <a:t> </a:t>
            </a:r>
            <a:r>
              <a:rPr lang="en-US" sz="3600" u="sng" dirty="0">
                <a:solidFill>
                  <a:schemeClr val="bg2">
                    <a:lumMod val="25000"/>
                  </a:schemeClr>
                </a:solidFill>
                <a:latin typeface="Arial Rounded MT Bold" panose="020F0704030504030204" pitchFamily="34" charset="0"/>
              </a:rPr>
              <a:t>:</a:t>
            </a:r>
          </a:p>
        </p:txBody>
      </p:sp>
      <p:sp>
        <p:nvSpPr>
          <p:cNvPr id="5" name="Content Placeholder 2"/>
          <p:cNvSpPr txBox="1">
            <a:spLocks/>
          </p:cNvSpPr>
          <p:nvPr/>
        </p:nvSpPr>
        <p:spPr>
          <a:xfrm>
            <a:off x="631371" y="1533216"/>
            <a:ext cx="7239000" cy="2124384"/>
          </a:xfrm>
          <a:prstGeom prst="rect">
            <a:avLst/>
          </a:prstGeom>
        </p:spPr>
        <p:txBody>
          <a:bodyPr vert="horz">
            <a:norm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400" dirty="0"/>
              <a:t>Place </a:t>
            </a:r>
            <a:r>
              <a:rPr lang="en-US" sz="2400" u="sng" dirty="0">
                <a:solidFill>
                  <a:srgbClr val="FF0000"/>
                </a:solidFill>
              </a:rPr>
              <a:t>multiple files</a:t>
            </a:r>
            <a:r>
              <a:rPr lang="en-US" sz="2400" dirty="0"/>
              <a:t> at a time Open an Illustrator file that you want to place external files in, The Import Options dialog box is displayed for assets that have import settings in Illustrator.</a:t>
            </a:r>
          </a:p>
        </p:txBody>
      </p:sp>
    </p:spTree>
    <p:extLst>
      <p:ext uri="{BB962C8B-B14F-4D97-AF65-F5344CB8AC3E}">
        <p14:creationId xmlns:p14="http://schemas.microsoft.com/office/powerpoint/2010/main" val="2724798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heel(1)">
                                      <p:cBhvr>
                                        <p:cTn id="15" dur="2000"/>
                                        <p:tgtEl>
                                          <p:spTgt spid="3">
                                            <p:txEl>
                                              <p:pRg st="0" end="0"/>
                                            </p:txEl>
                                          </p:spTgt>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5615166" y="3911679"/>
            <a:ext cx="3329790" cy="8946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bg2">
                    <a:lumMod val="25000"/>
                  </a:schemeClr>
                </a:solidFill>
                <a:latin typeface="Arial Rounded MT Bold" panose="020F0704030504030204" pitchFamily="34" charset="0"/>
              </a:rPr>
              <a:t>Color Synching</a:t>
            </a:r>
          </a:p>
        </p:txBody>
      </p:sp>
      <p:sp>
        <p:nvSpPr>
          <p:cNvPr id="8" name="Rounded Rectangle 7"/>
          <p:cNvSpPr/>
          <p:nvPr/>
        </p:nvSpPr>
        <p:spPr>
          <a:xfrm>
            <a:off x="5719775" y="838200"/>
            <a:ext cx="3188895" cy="8946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bg2">
                    <a:lumMod val="25000"/>
                  </a:schemeClr>
                </a:solidFill>
                <a:latin typeface="Arial Rounded MT Bold" panose="020F0704030504030204" pitchFamily="34" charset="0"/>
              </a:rPr>
              <a:t>Multiple file search</a:t>
            </a:r>
          </a:p>
        </p:txBody>
      </p:sp>
      <p:cxnSp>
        <p:nvCxnSpPr>
          <p:cNvPr id="10" name="Straight Arrow Connector 9"/>
          <p:cNvCxnSpPr/>
          <p:nvPr/>
        </p:nvCxnSpPr>
        <p:spPr>
          <a:xfrm flipH="1">
            <a:off x="5701057" y="2667000"/>
            <a:ext cx="1766544"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7467600" y="1746332"/>
            <a:ext cx="0" cy="92066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0282" r="2828"/>
          <a:stretch/>
        </p:blipFill>
        <p:spPr>
          <a:xfrm>
            <a:off x="0" y="228600"/>
            <a:ext cx="5562600" cy="304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22" y="3352800"/>
            <a:ext cx="4512678" cy="3505200"/>
          </a:xfrm>
          <a:prstGeom prst="rect">
            <a:avLst/>
          </a:prstGeom>
          <a:ln>
            <a:noFill/>
          </a:ln>
          <a:effectLst>
            <a:outerShdw blurRad="292100" dist="139700" dir="2700000" algn="tl" rotWithShape="0">
              <a:srgbClr val="333333">
                <a:alpha val="65000"/>
              </a:srgbClr>
            </a:outerShdw>
          </a:effectLst>
        </p:spPr>
      </p:pic>
      <p:cxnSp>
        <p:nvCxnSpPr>
          <p:cNvPr id="19" name="Straight Connector 18"/>
          <p:cNvCxnSpPr/>
          <p:nvPr/>
        </p:nvCxnSpPr>
        <p:spPr>
          <a:xfrm>
            <a:off x="7467600" y="4806287"/>
            <a:ext cx="0" cy="92066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H="1">
            <a:off x="5334000" y="5726955"/>
            <a:ext cx="2133600"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1385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par>
                                <p:cTn id="14" presetID="21" presetClass="entr" presetSubtype="1"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heel(1)">
                                      <p:cBhvr>
                                        <p:cTn id="16" dur="2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heel(1)">
                                      <p:cBhvr>
                                        <p:cTn id="21" dur="2000"/>
                                        <p:tgtEl>
                                          <p:spTgt spid="3"/>
                                        </p:tgtEl>
                                      </p:cBhvr>
                                    </p:animEffect>
                                  </p:childTnLst>
                                </p:cTn>
                              </p:par>
                              <p:par>
                                <p:cTn id="22" presetID="21" presetClass="entr" presetSubtype="1"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heel(1)">
                                      <p:cBhvr>
                                        <p:cTn id="24" dur="2000"/>
                                        <p:tgtEl>
                                          <p:spTgt spid="21"/>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par>
                                <p:cTn id="28" presetID="21" presetClass="entr" presetSubtype="1"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heel(1)">
                                      <p:cBhvr>
                                        <p:cTn id="3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a:hlinkClick r:id="" action="ppaction://media"/>
            <a:extLst>
              <a:ext uri="{FF2B5EF4-FFF2-40B4-BE49-F238E27FC236}">
                <a16:creationId xmlns:a16="http://schemas.microsoft.com/office/drawing/2014/main" id="{5FC2B383-04ED-4A09-9421-EF2D484896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 y="533400"/>
            <a:ext cx="7848600" cy="5105400"/>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spTree>
    <p:extLst>
      <p:ext uri="{BB962C8B-B14F-4D97-AF65-F5344CB8AC3E}">
        <p14:creationId xmlns:p14="http://schemas.microsoft.com/office/powerpoint/2010/main" val="303377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390216"/>
            <a:ext cx="7239000" cy="838200"/>
          </a:xfrm>
        </p:spPr>
        <p:txBody>
          <a:bodyPr>
            <a:normAutofit fontScale="90000"/>
          </a:bodyPr>
          <a:lstStyle/>
          <a:p>
            <a:r>
              <a:rPr lang="en-US" sz="3600" u="sng" dirty="0">
                <a:solidFill>
                  <a:schemeClr val="bg2">
                    <a:lumMod val="25000"/>
                  </a:schemeClr>
                </a:solidFill>
                <a:latin typeface="Arial Rounded MT Bold" panose="020F0704030504030204" pitchFamily="34" charset="0"/>
              </a:rPr>
              <a:t>Fast zoom and magnification :</a:t>
            </a:r>
          </a:p>
        </p:txBody>
      </p:sp>
      <p:sp>
        <p:nvSpPr>
          <p:cNvPr id="3" name="Content Placeholder 2"/>
          <p:cNvSpPr>
            <a:spLocks noGrp="1"/>
          </p:cNvSpPr>
          <p:nvPr>
            <p:ph idx="1"/>
          </p:nvPr>
        </p:nvSpPr>
        <p:spPr>
          <a:xfrm>
            <a:off x="555171" y="4495800"/>
            <a:ext cx="7391400" cy="2124384"/>
          </a:xfrm>
        </p:spPr>
        <p:txBody>
          <a:bodyPr>
            <a:normAutofit/>
          </a:bodyPr>
          <a:lstStyle/>
          <a:p>
            <a:r>
              <a:rPr lang="en-US" sz="2400" dirty="0"/>
              <a:t>Illustrator features the feature of </a:t>
            </a:r>
            <a:r>
              <a:rPr lang="en-US" sz="2400" u="sng" dirty="0">
                <a:solidFill>
                  <a:srgbClr val="FF0000"/>
                </a:solidFill>
              </a:rPr>
              <a:t>image editing.</a:t>
            </a:r>
            <a:r>
              <a:rPr lang="en-US" sz="2400" dirty="0">
                <a:solidFill>
                  <a:srgbClr val="FF0000"/>
                </a:solidFill>
              </a:rPr>
              <a:t> </a:t>
            </a:r>
            <a:r>
              <a:rPr lang="en-US" sz="2400" dirty="0"/>
              <a:t>You can expand, change, manipulate, update, resize, customize the picture through illustrator.</a:t>
            </a:r>
            <a:endParaRPr lang="en-US" sz="2500" dirty="0"/>
          </a:p>
        </p:txBody>
      </p:sp>
      <p:sp>
        <p:nvSpPr>
          <p:cNvPr id="4" name="Title 1"/>
          <p:cNvSpPr txBox="1">
            <a:spLocks/>
          </p:cNvSpPr>
          <p:nvPr/>
        </p:nvSpPr>
        <p:spPr>
          <a:xfrm>
            <a:off x="457200" y="3314700"/>
            <a:ext cx="7239000" cy="876300"/>
          </a:xfrm>
          <a:prstGeom prst="rect">
            <a:avLst/>
          </a:prstGeom>
        </p:spPr>
        <p:txBody>
          <a:bodyPr vert="horz" lIns="45720" tIns="0" rIns="45720" bIns="0" anchor="b" anchorCtr="0">
            <a:norm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3200" u="sng" dirty="0">
                <a:solidFill>
                  <a:schemeClr val="bg2">
                    <a:lumMod val="25000"/>
                  </a:schemeClr>
                </a:solidFill>
                <a:latin typeface="Arial Rounded MT Bold" panose="020F0704030504030204" pitchFamily="34" charset="0"/>
              </a:rPr>
              <a:t>Image editing :</a:t>
            </a:r>
          </a:p>
        </p:txBody>
      </p:sp>
      <p:sp>
        <p:nvSpPr>
          <p:cNvPr id="5" name="Content Placeholder 2"/>
          <p:cNvSpPr txBox="1">
            <a:spLocks/>
          </p:cNvSpPr>
          <p:nvPr/>
        </p:nvSpPr>
        <p:spPr>
          <a:xfrm>
            <a:off x="631371" y="1447800"/>
            <a:ext cx="7239000" cy="2124384"/>
          </a:xfrm>
          <a:prstGeom prst="rect">
            <a:avLst/>
          </a:prstGeom>
        </p:spPr>
        <p:txBody>
          <a:bodyPr vert="horz">
            <a:norm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400" b="1" u="sng" dirty="0">
                <a:solidFill>
                  <a:srgbClr val="FF0000"/>
                </a:solidFill>
              </a:rPr>
              <a:t>Zoom</a:t>
            </a:r>
            <a:r>
              <a:rPr lang="en-US" sz="2400" dirty="0"/>
              <a:t> tool: Using the zoom tool, you can click the Document window to zoom in; to </a:t>
            </a:r>
            <a:r>
              <a:rPr lang="en-US" sz="2400" b="1" dirty="0"/>
              <a:t>zoom</a:t>
            </a:r>
            <a:r>
              <a:rPr lang="en-US" sz="2400" dirty="0"/>
              <a:t> out. The pointer becomes a </a:t>
            </a:r>
            <a:r>
              <a:rPr lang="en-US" sz="2400" b="1" u="sng" dirty="0">
                <a:solidFill>
                  <a:srgbClr val="FF0000"/>
                </a:solidFill>
              </a:rPr>
              <a:t>magnifying</a:t>
            </a:r>
            <a:r>
              <a:rPr lang="en-US" sz="2400" dirty="0"/>
              <a:t> glass with a plus sign in its center. Pixels become more visible.</a:t>
            </a:r>
          </a:p>
        </p:txBody>
      </p:sp>
    </p:spTree>
    <p:extLst>
      <p:ext uri="{BB962C8B-B14F-4D97-AF65-F5344CB8AC3E}">
        <p14:creationId xmlns:p14="http://schemas.microsoft.com/office/powerpoint/2010/main" val="4283797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barn(inVertical)">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99" y="152400"/>
            <a:ext cx="4470399" cy="2514600"/>
          </a:xfrm>
          <a:prstGeom prst="rect">
            <a:avLst/>
          </a:prstGeom>
          <a:ln>
            <a:noFill/>
          </a:ln>
          <a:effectLst>
            <a:outerShdw blurRad="292100" dist="139700" dir="2700000" algn="tl" rotWithShape="0">
              <a:srgbClr val="333333">
                <a:alpha val="65000"/>
              </a:srgbClr>
            </a:outerShdw>
          </a:effectLst>
        </p:spPr>
      </p:pic>
      <p:sp>
        <p:nvSpPr>
          <p:cNvPr id="3" name="Rounded Rectangle 2"/>
          <p:cNvSpPr/>
          <p:nvPr/>
        </p:nvSpPr>
        <p:spPr>
          <a:xfrm>
            <a:off x="4876800" y="464292"/>
            <a:ext cx="3188895" cy="8946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bg2">
                    <a:lumMod val="25000"/>
                  </a:schemeClr>
                </a:solidFill>
                <a:latin typeface="Arial Rounded MT Bold" panose="020F0704030504030204" pitchFamily="34" charset="0"/>
              </a:rPr>
              <a:t>Fast zoom and magnification</a:t>
            </a:r>
          </a:p>
        </p:txBody>
      </p:sp>
      <p:cxnSp>
        <p:nvCxnSpPr>
          <p:cNvPr id="4" name="Straight Connector 3"/>
          <p:cNvCxnSpPr/>
          <p:nvPr/>
        </p:nvCxnSpPr>
        <p:spPr>
          <a:xfrm>
            <a:off x="6858000" y="1371600"/>
            <a:ext cx="0" cy="76200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p:nvPr/>
        </p:nvCxnSpPr>
        <p:spPr>
          <a:xfrm flipH="1">
            <a:off x="4876800" y="2133600"/>
            <a:ext cx="1981200"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6600" y="4038600"/>
            <a:ext cx="4847769" cy="2726870"/>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a:xfrm>
            <a:off x="163905" y="3067792"/>
            <a:ext cx="3188895" cy="8946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solidFill>
                  <a:schemeClr val="bg2">
                    <a:lumMod val="25000"/>
                  </a:schemeClr>
                </a:solidFill>
                <a:latin typeface="Arial Rounded MT Bold" panose="020F0704030504030204" pitchFamily="34" charset="0"/>
              </a:rPr>
              <a:t>Image creating and editing</a:t>
            </a:r>
          </a:p>
        </p:txBody>
      </p:sp>
      <p:cxnSp>
        <p:nvCxnSpPr>
          <p:cNvPr id="10" name="Straight Connector 9"/>
          <p:cNvCxnSpPr/>
          <p:nvPr/>
        </p:nvCxnSpPr>
        <p:spPr>
          <a:xfrm flipH="1">
            <a:off x="1219200" y="4054930"/>
            <a:ext cx="11504" cy="164374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p:nvPr/>
        </p:nvCxnSpPr>
        <p:spPr>
          <a:xfrm>
            <a:off x="1230705" y="5715000"/>
            <a:ext cx="2045895" cy="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7539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03" y="152400"/>
            <a:ext cx="4933297" cy="304800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029" y="3276600"/>
            <a:ext cx="6270171" cy="32950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2561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239681906"/>
              </p:ext>
            </p:extLst>
          </p:nvPr>
        </p:nvGraphicFramePr>
        <p:xfrm>
          <a:off x="452489" y="1600200"/>
          <a:ext cx="7239000" cy="4768096"/>
        </p:xfrm>
        <a:graphic>
          <a:graphicData uri="http://schemas.openxmlformats.org/drawingml/2006/table">
            <a:tbl>
              <a:tblPr firstRow="1" bandRow="1">
                <a:effectLst>
                  <a:innerShdw blurRad="63500" dist="50800" dir="5400000">
                    <a:prstClr val="black">
                      <a:alpha val="50000"/>
                    </a:prstClr>
                  </a:innerShdw>
                </a:effectLst>
                <a:tableStyleId>{D7AC3CCA-C797-4891-BE02-D94E43425B78}</a:tableStyleId>
              </a:tblPr>
              <a:tblGrid>
                <a:gridCol w="7239000">
                  <a:extLst>
                    <a:ext uri="{9D8B030D-6E8A-4147-A177-3AD203B41FA5}">
                      <a16:colId xmlns:a16="http://schemas.microsoft.com/office/drawing/2014/main" val="20000"/>
                    </a:ext>
                  </a:extLst>
                </a:gridCol>
              </a:tblGrid>
              <a:tr h="346437">
                <a:tc>
                  <a:txBody>
                    <a:bodyPr/>
                    <a:lstStyle/>
                    <a:p>
                      <a:pPr marL="0" indent="0">
                        <a:buFontTx/>
                        <a:buNone/>
                      </a:pPr>
                      <a:r>
                        <a:rPr lang="en-US" dirty="0">
                          <a:solidFill>
                            <a:schemeClr val="tx1"/>
                          </a:solidFill>
                          <a:hlinkClick r:id="rId2"/>
                        </a:rPr>
                        <a:t>https://www.youtube.com/watch?v=51PrK8a8VcQ</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0000"/>
                  </a:ext>
                </a:extLst>
              </a:tr>
              <a:tr h="1110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hlinkClick r:id="rId3"/>
                        </a:rPr>
                        <a:t>https://www.google.com/search?q=history+of+adobe+illustrator&amp;source=lnms&amp;sa=X&amp;ved=0ahUKEwjFhIuk6fblAhUESxUIHSqPDoMQ_AUIDSgA&amp;biw=1024&amp;bih=608&amp;dpr=1</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1"/>
                  </a:ext>
                </a:extLst>
              </a:tr>
              <a:tr h="3464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hlinkClick r:id="rId4"/>
                        </a:rPr>
                        <a:t>https://helpx.adobe.com/illustrator/using/tools.html</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0002"/>
                  </a:ext>
                </a:extLst>
              </a:tr>
              <a:tr h="5979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hlinkClick r:id="rId5"/>
                        </a:rPr>
                        <a:t>https://helpx.adobe.com/illustrator/how-to/drawing-tools-in-illustrator.html</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3"/>
                  </a:ext>
                </a:extLst>
              </a:tr>
              <a:tr h="3464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hlinkClick r:id="rId6"/>
                        </a:rPr>
                        <a:t>https://visihow.com/Use_Type_Tool_in_Adobe_Illustrator</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0004"/>
                  </a:ext>
                </a:extLst>
              </a:tr>
              <a:tr h="346437">
                <a:tc>
                  <a:txBody>
                    <a:bodyPr/>
                    <a:lstStyle/>
                    <a:p>
                      <a:r>
                        <a:rPr lang="en-US" dirty="0">
                          <a:solidFill>
                            <a:schemeClr val="tx1"/>
                          </a:solidFill>
                          <a:hlinkClick r:id="rId7"/>
                        </a:rPr>
                        <a:t>https://helpx.adobe.com/illustrator/using/live-shapes.html</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5"/>
                  </a:ext>
                </a:extLst>
              </a:tr>
              <a:tr h="597960">
                <a:tc>
                  <a:txBody>
                    <a:bodyPr/>
                    <a:lstStyle/>
                    <a:p>
                      <a:r>
                        <a:rPr lang="en-US" dirty="0">
                          <a:solidFill>
                            <a:schemeClr val="tx1"/>
                          </a:solidFill>
                          <a:hlinkClick r:id="rId8"/>
                        </a:rPr>
                        <a:t>http://www.graphic-design-institute.com/blogs/new-key-features-adobe-illustrator-2019</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10006"/>
                  </a:ext>
                </a:extLst>
              </a:tr>
              <a:tr h="346437">
                <a:tc>
                  <a:txBody>
                    <a:bodyPr/>
                    <a:lstStyle/>
                    <a:p>
                      <a:r>
                        <a:rPr lang="en-US" dirty="0">
                          <a:hlinkClick r:id="rId9"/>
                        </a:rPr>
                        <a:t>https://www.google.com/search?q=image+editing+in+illustrator&amp;source=lnms&amp;sa=X&amp;ved=0ahUKEwjSj--WnPflAhVkqHEKHSevAiUQ_AUIDSgA&amp;biw=1707&amp;bih=720&amp;dpr=0.8</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7"/>
                  </a:ext>
                </a:extLst>
              </a:tr>
            </a:tbl>
          </a:graphicData>
        </a:graphic>
      </p:graphicFrame>
      <p:sp>
        <p:nvSpPr>
          <p:cNvPr id="4" name="Title 1"/>
          <p:cNvSpPr>
            <a:spLocks noGrp="1"/>
          </p:cNvSpPr>
          <p:nvPr>
            <p:ph type="title"/>
          </p:nvPr>
        </p:nvSpPr>
        <p:spPr>
          <a:xfrm>
            <a:off x="435429" y="390216"/>
            <a:ext cx="7239000" cy="838200"/>
          </a:xfrm>
        </p:spPr>
        <p:txBody>
          <a:bodyPr>
            <a:normAutofit/>
          </a:bodyPr>
          <a:lstStyle/>
          <a:p>
            <a:r>
              <a:rPr lang="en-US" sz="3600" u="sng" dirty="0">
                <a:solidFill>
                  <a:schemeClr val="bg2">
                    <a:lumMod val="25000"/>
                  </a:schemeClr>
                </a:solidFill>
                <a:latin typeface="Arial Rounded MT Bold" panose="020F0704030504030204" pitchFamily="34" charset="0"/>
              </a:rPr>
              <a:t>REFERENCES</a:t>
            </a:r>
            <a:r>
              <a:rPr lang="en-US" sz="3600" dirty="0">
                <a:solidFill>
                  <a:schemeClr val="bg2">
                    <a:lumMod val="25000"/>
                  </a:schemeClr>
                </a:solidFill>
                <a:latin typeface="Arial Rounded MT Bold" panose="020F0704030504030204" pitchFamily="34" charset="0"/>
              </a:rPr>
              <a:t> </a:t>
            </a:r>
            <a:r>
              <a:rPr lang="en-US" sz="3600" u="sng" dirty="0">
                <a:solidFill>
                  <a:schemeClr val="bg2">
                    <a:lumMod val="25000"/>
                  </a:schemeClr>
                </a:solidFill>
                <a:latin typeface="Arial Rounded MT Bold" panose="020F0704030504030204" pitchFamily="34" charset="0"/>
              </a:rPr>
              <a:t>:</a:t>
            </a:r>
          </a:p>
        </p:txBody>
      </p:sp>
    </p:spTree>
    <p:extLst>
      <p:ext uri="{BB962C8B-B14F-4D97-AF65-F5344CB8AC3E}">
        <p14:creationId xmlns:p14="http://schemas.microsoft.com/office/powerpoint/2010/main" val="373985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85800"/>
            <a:ext cx="6153150" cy="4059011"/>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1219200" y="5105400"/>
            <a:ext cx="8382000" cy="1524000"/>
          </a:xfrm>
          <a:prstGeom prst="rect">
            <a:avLst/>
          </a:prstGeom>
        </p:spPr>
        <p:txBody>
          <a:bodyPr>
            <a:normAutofit fontScale="97500"/>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5400" u="sng" dirty="0">
                <a:solidFill>
                  <a:srgbClr val="7030A0"/>
                </a:solidFill>
                <a:latin typeface="Arial Rounded MT Bold" panose="020F0704030504030204" pitchFamily="34" charset="0"/>
              </a:rPr>
              <a:t>NOOO, RIGHT?</a:t>
            </a:r>
          </a:p>
        </p:txBody>
      </p:sp>
    </p:spTree>
    <p:extLst>
      <p:ext uri="{BB962C8B-B14F-4D97-AF65-F5344CB8AC3E}">
        <p14:creationId xmlns:p14="http://schemas.microsoft.com/office/powerpoint/2010/main" val="53253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590800"/>
            <a:ext cx="7406638" cy="2057400"/>
          </a:xfrm>
          <a:prstGeom prst="rect">
            <a:avLst/>
          </a:prstGeom>
        </p:spPr>
      </p:pic>
    </p:spTree>
    <p:extLst>
      <p:ext uri="{BB962C8B-B14F-4D97-AF65-F5344CB8AC3E}">
        <p14:creationId xmlns:p14="http://schemas.microsoft.com/office/powerpoint/2010/main" val="33567659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62769"/>
            <a:ext cx="8459372" cy="838200"/>
          </a:xfrm>
        </p:spPr>
        <p:txBody>
          <a:bodyPr>
            <a:noAutofit/>
          </a:bodyPr>
          <a:lstStyle/>
          <a:p>
            <a:r>
              <a:rPr lang="en-US" sz="3500" u="sng" dirty="0">
                <a:solidFill>
                  <a:schemeClr val="bg2">
                    <a:lumMod val="25000"/>
                  </a:schemeClr>
                </a:solidFill>
                <a:latin typeface="Arial Rounded MT Bold" panose="020F0704030504030204" pitchFamily="34" charset="0"/>
              </a:rPr>
              <a:t>History of adobe illustrator :</a:t>
            </a:r>
          </a:p>
        </p:txBody>
      </p:sp>
      <p:pic>
        <p:nvPicPr>
          <p:cNvPr id="8" name="Picture 7" descr="histroy.jpg">
            <a:extLst>
              <a:ext uri="{FF2B5EF4-FFF2-40B4-BE49-F238E27FC236}">
                <a16:creationId xmlns:a16="http://schemas.microsoft.com/office/drawing/2014/main" id="{C87CAED8-29AE-4C4D-823B-371CCA4FAABF}"/>
              </a:ext>
            </a:extLst>
          </p:cNvPr>
          <p:cNvPicPr>
            <a:picLocks noChangeAspect="1"/>
          </p:cNvPicPr>
          <p:nvPr/>
        </p:nvPicPr>
        <p:blipFill>
          <a:blip r:embed="rId2" cstate="print"/>
          <a:stretch>
            <a:fillRect/>
          </a:stretch>
        </p:blipFill>
        <p:spPr>
          <a:xfrm>
            <a:off x="4495800" y="4694669"/>
            <a:ext cx="3450770" cy="1858531"/>
          </a:xfrm>
          <a:prstGeom prst="rect">
            <a:avLst/>
          </a:prstGeom>
          <a:ln>
            <a:solidFill>
              <a:schemeClr val="tx1"/>
            </a:solidFill>
          </a:ln>
          <a:effectLst>
            <a:outerShdw blurRad="292100" dist="139700" dir="2700000" algn="tl" rotWithShape="0">
              <a:srgbClr val="333333">
                <a:alpha val="65000"/>
              </a:srgbClr>
            </a:outerShdw>
          </a:effectLst>
        </p:spPr>
      </p:pic>
      <p:pic>
        <p:nvPicPr>
          <p:cNvPr id="9" name="Picture 8" descr="hist.jpg">
            <a:extLst>
              <a:ext uri="{FF2B5EF4-FFF2-40B4-BE49-F238E27FC236}">
                <a16:creationId xmlns:a16="http://schemas.microsoft.com/office/drawing/2014/main" id="{71E87689-8A20-4159-B9A5-D4C7A9F233D2}"/>
              </a:ext>
            </a:extLst>
          </p:cNvPr>
          <p:cNvPicPr>
            <a:picLocks noChangeAspect="1"/>
          </p:cNvPicPr>
          <p:nvPr/>
        </p:nvPicPr>
        <p:blipFill>
          <a:blip r:embed="rId3"/>
          <a:stretch>
            <a:fillRect/>
          </a:stretch>
        </p:blipFill>
        <p:spPr>
          <a:xfrm>
            <a:off x="533400" y="4694669"/>
            <a:ext cx="3450771" cy="1858531"/>
          </a:xfrm>
          <a:prstGeom prst="rect">
            <a:avLst/>
          </a:prstGeom>
          <a:ln>
            <a:solidFill>
              <a:schemeClr val="tx1"/>
            </a:solidFill>
          </a:ln>
          <a:effectLst>
            <a:outerShdw blurRad="292100" dist="139700" dir="2700000" algn="tl" rotWithShape="0">
              <a:srgbClr val="333333">
                <a:alpha val="65000"/>
              </a:srgbClr>
            </a:outerShdw>
          </a:effectLst>
        </p:spPr>
      </p:pic>
      <p:sp>
        <p:nvSpPr>
          <p:cNvPr id="12" name="Content Placeholder 2">
            <a:extLst>
              <a:ext uri="{FF2B5EF4-FFF2-40B4-BE49-F238E27FC236}">
                <a16:creationId xmlns:a16="http://schemas.microsoft.com/office/drawing/2014/main" id="{89C8CF71-5891-4E92-8F31-4EFA59B3CFB6}"/>
              </a:ext>
            </a:extLst>
          </p:cNvPr>
          <p:cNvSpPr txBox="1">
            <a:spLocks/>
          </p:cNvSpPr>
          <p:nvPr/>
        </p:nvSpPr>
        <p:spPr>
          <a:xfrm>
            <a:off x="631371" y="1447799"/>
            <a:ext cx="7239000" cy="3246869"/>
          </a:xfrm>
          <a:prstGeom prst="rect">
            <a:avLst/>
          </a:prstGeom>
        </p:spPr>
        <p:txBody>
          <a:bodyPr vert="horz">
            <a:no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000" b="1" dirty="0"/>
              <a:t>Illustrator</a:t>
            </a:r>
            <a:r>
              <a:rPr lang="en-US" sz="2000" dirty="0"/>
              <a:t>, </a:t>
            </a:r>
            <a:r>
              <a:rPr lang="en-US" sz="2000" b="1" dirty="0"/>
              <a:t>Adobe's</a:t>
            </a:r>
            <a:r>
              <a:rPr lang="en-US" sz="2000" dirty="0"/>
              <a:t> first software application, was released in 1987. Among its most significant features was its pen tool, which enabled the user to draw smooth curves and create high-resolution shapes and images. Through the years, Illustrator continued to expand, adding support for more-complex drawing tools, an ever increasing number of drawing “layers” (which can be quickly undone), and support for three-dimensional figures. In addition, the company improved usability through greater convergence of its user interfaces for its various programs.</a:t>
            </a:r>
          </a:p>
        </p:txBody>
      </p:sp>
    </p:spTree>
    <p:extLst>
      <p:ext uri="{BB962C8B-B14F-4D97-AF65-F5344CB8AC3E}">
        <p14:creationId xmlns:p14="http://schemas.microsoft.com/office/powerpoint/2010/main" val="694284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par>
                                <p:cTn id="13" presetID="6" presetClass="entr" presetSubtype="16"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28" y="378363"/>
            <a:ext cx="8459372" cy="838200"/>
          </a:xfrm>
        </p:spPr>
        <p:txBody>
          <a:bodyPr>
            <a:noAutofit/>
          </a:bodyPr>
          <a:lstStyle/>
          <a:p>
            <a:r>
              <a:rPr lang="en-US" sz="3600" u="sng" dirty="0">
                <a:solidFill>
                  <a:schemeClr val="bg2">
                    <a:lumMod val="25000"/>
                  </a:schemeClr>
                </a:solidFill>
                <a:latin typeface="Arial Rounded MT Bold" panose="020F0704030504030204" pitchFamily="34" charset="0"/>
              </a:rPr>
              <a:t>What is illustrator</a:t>
            </a:r>
            <a:r>
              <a:rPr lang="en-US" sz="3600" dirty="0">
                <a:solidFill>
                  <a:schemeClr val="bg2">
                    <a:lumMod val="25000"/>
                  </a:schemeClr>
                </a:solidFill>
                <a:latin typeface="Arial Rounded MT Bold" panose="020F0704030504030204" pitchFamily="34" charset="0"/>
              </a:rPr>
              <a:t> </a:t>
            </a:r>
            <a:r>
              <a:rPr lang="en-US" sz="3600" u="sng" dirty="0">
                <a:solidFill>
                  <a:schemeClr val="bg2">
                    <a:lumMod val="25000"/>
                  </a:schemeClr>
                </a:solidFill>
                <a:latin typeface="Arial Rounded MT Bold" panose="020F0704030504030204" pitchFamily="34" charset="0"/>
              </a:rPr>
              <a:t>?</a:t>
            </a:r>
          </a:p>
        </p:txBody>
      </p:sp>
      <p:sp>
        <p:nvSpPr>
          <p:cNvPr id="5" name="Content Placeholder 2"/>
          <p:cNvSpPr txBox="1">
            <a:spLocks/>
          </p:cNvSpPr>
          <p:nvPr/>
        </p:nvSpPr>
        <p:spPr>
          <a:xfrm>
            <a:off x="533400" y="1524000"/>
            <a:ext cx="7239000" cy="3429000"/>
          </a:xfrm>
          <a:prstGeom prst="rect">
            <a:avLst/>
          </a:prstGeom>
        </p:spPr>
        <p:txBody>
          <a:bodyPr vert="horz">
            <a:no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pPr marL="285750" indent="-285750">
              <a:buFont typeface="Arial" panose="020B0604020202020204" pitchFamily="34" charset="0"/>
              <a:buChar char="•"/>
            </a:pPr>
            <a:r>
              <a:rPr lang="en-US" sz="2400" dirty="0"/>
              <a:t>Illustrator is a vector drawing program.</a:t>
            </a:r>
          </a:p>
          <a:p>
            <a:pPr marL="285750" indent="-285750">
              <a:buFont typeface="Arial" panose="020B0604020202020204" pitchFamily="34" charset="0"/>
              <a:buChar char="•"/>
            </a:pPr>
            <a:r>
              <a:rPr lang="en-US" sz="2400" dirty="0"/>
              <a:t>It is used to draw illustrations, cartoons, diagrams, charts and logos.</a:t>
            </a:r>
          </a:p>
          <a:p>
            <a:pPr marL="285750" indent="-285750">
              <a:buFont typeface="Arial" panose="020B0604020202020204" pitchFamily="34" charset="0"/>
              <a:buChar char="•"/>
            </a:pPr>
            <a:r>
              <a:rPr lang="en-US" sz="2400" dirty="0"/>
              <a:t>Unlike bitmap images that store information in a grid of dots, Illustrator uses mathematical equations to draw out the shapes.</a:t>
            </a:r>
          </a:p>
          <a:p>
            <a:pPr marL="285750" indent="-285750">
              <a:buFont typeface="Arial" panose="020B0604020202020204" pitchFamily="34" charset="0"/>
              <a:buChar char="•"/>
            </a:pPr>
            <a:r>
              <a:rPr lang="en-US" sz="2400" dirty="0"/>
              <a:t>This makes vector graphics scalable without the loss of resolution.</a:t>
            </a:r>
          </a:p>
        </p:txBody>
      </p:sp>
    </p:spTree>
    <p:extLst>
      <p:ext uri="{BB962C8B-B14F-4D97-AF65-F5344CB8AC3E}">
        <p14:creationId xmlns:p14="http://schemas.microsoft.com/office/powerpoint/2010/main" val="1150964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mparision.jpg"/>
          <p:cNvPicPr>
            <a:picLocks noChangeAspect="1"/>
          </p:cNvPicPr>
          <p:nvPr/>
        </p:nvPicPr>
        <p:blipFill>
          <a:blip r:embed="rId2"/>
          <a:stretch>
            <a:fillRect/>
          </a:stretch>
        </p:blipFill>
        <p:spPr>
          <a:xfrm>
            <a:off x="1143000" y="2209800"/>
            <a:ext cx="6019800" cy="3505200"/>
          </a:xfrm>
          <a:prstGeom prst="rect">
            <a:avLst/>
          </a:prstGeom>
          <a:ln w="28575">
            <a:solidFill>
              <a:schemeClr val="bg2">
                <a:lumMod val="50000"/>
              </a:schemeClr>
            </a:solidFill>
          </a:ln>
          <a:effectLst>
            <a:outerShdw blurRad="292100" dist="139700" dir="2700000" algn="tl" rotWithShape="0">
              <a:srgbClr val="333333">
                <a:alpha val="65000"/>
              </a:srgbClr>
            </a:outerShdw>
          </a:effectLst>
        </p:spPr>
      </p:pic>
      <p:sp>
        <p:nvSpPr>
          <p:cNvPr id="4" name="Title 1"/>
          <p:cNvSpPr txBox="1">
            <a:spLocks/>
          </p:cNvSpPr>
          <p:nvPr/>
        </p:nvSpPr>
        <p:spPr>
          <a:xfrm>
            <a:off x="2895600" y="609600"/>
            <a:ext cx="8915400" cy="827445"/>
          </a:xfrm>
          <a:prstGeom prst="rect">
            <a:avLst/>
          </a:prstGeom>
        </p:spPr>
        <p:txBody>
          <a:bodyPr>
            <a:noAutofit/>
          </a:bodyPr>
          <a:lst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a:lstStyle>
          <a:p>
            <a:r>
              <a:rPr lang="en-US" sz="4400" u="sng" dirty="0">
                <a:solidFill>
                  <a:schemeClr val="accent2">
                    <a:lumMod val="20000"/>
                    <a:lumOff val="80000"/>
                  </a:schemeClr>
                </a:solidFill>
                <a:latin typeface="Arial Rounded MT Bold" panose="020F0704030504030204" pitchFamily="34" charset="0"/>
              </a:rPr>
              <a:t>Why illustrator?</a:t>
            </a:r>
          </a:p>
        </p:txBody>
      </p:sp>
    </p:spTree>
    <p:extLst>
      <p:ext uri="{BB962C8B-B14F-4D97-AF65-F5344CB8AC3E}">
        <p14:creationId xmlns:p14="http://schemas.microsoft.com/office/powerpoint/2010/main" val="769321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80">
                                          <p:stCondLst>
                                            <p:cond delay="0"/>
                                          </p:stCondLst>
                                        </p:cTn>
                                        <p:tgtEl>
                                          <p:spTgt spid="7"/>
                                        </p:tgtEl>
                                      </p:cBhvr>
                                    </p:animEffect>
                                    <p:anim calcmode="lin" valueType="num">
                                      <p:cBhvr>
                                        <p:cTn id="1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8" dur="26">
                                          <p:stCondLst>
                                            <p:cond delay="650"/>
                                          </p:stCondLst>
                                        </p:cTn>
                                        <p:tgtEl>
                                          <p:spTgt spid="7"/>
                                        </p:tgtEl>
                                      </p:cBhvr>
                                      <p:to x="100000" y="60000"/>
                                    </p:animScale>
                                    <p:animScale>
                                      <p:cBhvr>
                                        <p:cTn id="19" dur="166" decel="50000">
                                          <p:stCondLst>
                                            <p:cond delay="676"/>
                                          </p:stCondLst>
                                        </p:cTn>
                                        <p:tgtEl>
                                          <p:spTgt spid="7"/>
                                        </p:tgtEl>
                                      </p:cBhvr>
                                      <p:to x="100000" y="100000"/>
                                    </p:animScale>
                                    <p:animScale>
                                      <p:cBhvr>
                                        <p:cTn id="20" dur="26">
                                          <p:stCondLst>
                                            <p:cond delay="1312"/>
                                          </p:stCondLst>
                                        </p:cTn>
                                        <p:tgtEl>
                                          <p:spTgt spid="7"/>
                                        </p:tgtEl>
                                      </p:cBhvr>
                                      <p:to x="100000" y="80000"/>
                                    </p:animScale>
                                    <p:animScale>
                                      <p:cBhvr>
                                        <p:cTn id="21" dur="166" decel="50000">
                                          <p:stCondLst>
                                            <p:cond delay="1338"/>
                                          </p:stCondLst>
                                        </p:cTn>
                                        <p:tgtEl>
                                          <p:spTgt spid="7"/>
                                        </p:tgtEl>
                                      </p:cBhvr>
                                      <p:to x="100000" y="100000"/>
                                    </p:animScale>
                                    <p:animScale>
                                      <p:cBhvr>
                                        <p:cTn id="22" dur="26">
                                          <p:stCondLst>
                                            <p:cond delay="1642"/>
                                          </p:stCondLst>
                                        </p:cTn>
                                        <p:tgtEl>
                                          <p:spTgt spid="7"/>
                                        </p:tgtEl>
                                      </p:cBhvr>
                                      <p:to x="100000" y="90000"/>
                                    </p:animScale>
                                    <p:animScale>
                                      <p:cBhvr>
                                        <p:cTn id="23" dur="166" decel="50000">
                                          <p:stCondLst>
                                            <p:cond delay="1668"/>
                                          </p:stCondLst>
                                        </p:cTn>
                                        <p:tgtEl>
                                          <p:spTgt spid="7"/>
                                        </p:tgtEl>
                                      </p:cBhvr>
                                      <p:to x="100000" y="100000"/>
                                    </p:animScale>
                                    <p:animScale>
                                      <p:cBhvr>
                                        <p:cTn id="24" dur="26">
                                          <p:stCondLst>
                                            <p:cond delay="1808"/>
                                          </p:stCondLst>
                                        </p:cTn>
                                        <p:tgtEl>
                                          <p:spTgt spid="7"/>
                                        </p:tgtEl>
                                      </p:cBhvr>
                                      <p:to x="100000" y="95000"/>
                                    </p:animScale>
                                    <p:animScale>
                                      <p:cBhvr>
                                        <p:cTn id="2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28" y="378363"/>
            <a:ext cx="8459372" cy="838200"/>
          </a:xfrm>
        </p:spPr>
        <p:txBody>
          <a:bodyPr>
            <a:noAutofit/>
          </a:bodyPr>
          <a:lstStyle/>
          <a:p>
            <a:r>
              <a:rPr lang="en-US" sz="3600" u="sng" dirty="0">
                <a:solidFill>
                  <a:schemeClr val="bg2">
                    <a:lumMod val="25000"/>
                  </a:schemeClr>
                </a:solidFill>
                <a:latin typeface="Arial Rounded MT Bold" panose="020F0704030504030204" pitchFamily="34" charset="0"/>
              </a:rPr>
              <a:t>Why illustrator</a:t>
            </a:r>
            <a:r>
              <a:rPr lang="en-US" sz="3600" dirty="0">
                <a:solidFill>
                  <a:schemeClr val="bg2">
                    <a:lumMod val="25000"/>
                  </a:schemeClr>
                </a:solidFill>
                <a:latin typeface="Arial Rounded MT Bold" panose="020F0704030504030204" pitchFamily="34" charset="0"/>
              </a:rPr>
              <a:t> </a:t>
            </a:r>
            <a:r>
              <a:rPr lang="en-US" sz="3600" u="sng" dirty="0">
                <a:solidFill>
                  <a:schemeClr val="bg2">
                    <a:lumMod val="25000"/>
                  </a:schemeClr>
                </a:solidFill>
                <a:latin typeface="Arial Rounded MT Bold" panose="020F0704030504030204" pitchFamily="34" charset="0"/>
              </a:rPr>
              <a:t>?</a:t>
            </a:r>
          </a:p>
        </p:txBody>
      </p:sp>
      <p:sp>
        <p:nvSpPr>
          <p:cNvPr id="5" name="Content Placeholder 2"/>
          <p:cNvSpPr txBox="1">
            <a:spLocks/>
          </p:cNvSpPr>
          <p:nvPr/>
        </p:nvSpPr>
        <p:spPr>
          <a:xfrm>
            <a:off x="533400" y="1524000"/>
            <a:ext cx="7239000" cy="4724400"/>
          </a:xfrm>
          <a:prstGeom prst="rect">
            <a:avLst/>
          </a:prstGeom>
        </p:spPr>
        <p:txBody>
          <a:bodyPr vert="horz">
            <a:no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400" dirty="0"/>
              <a:t>The difference in strengths between Photoshop and Illustrator became clear with the rise of the Internet, Illustrator was enhanced to support Web publishing, </a:t>
            </a:r>
            <a:r>
              <a:rPr lang="en-US" sz="2400" dirty="0">
                <a:solidFill>
                  <a:srgbClr val="FF0000"/>
                </a:solidFill>
                <a:hlinkClick r:id="rId2" tooltip="Rasterisation">
                  <a:extLst>
                    <a:ext uri="{A12FA001-AC4F-418D-AE19-62706E023703}">
                      <ahyp:hlinkClr xmlns:ahyp="http://schemas.microsoft.com/office/drawing/2018/hyperlinkcolor" val="tx"/>
                    </a:ext>
                  </a:extLst>
                </a:hlinkClick>
              </a:rPr>
              <a:t>rasterization</a:t>
            </a:r>
            <a:r>
              <a:rPr lang="en-US" sz="2400" dirty="0"/>
              <a:t> previewing, </a:t>
            </a:r>
            <a:r>
              <a:rPr lang="en-US" sz="2400" dirty="0">
                <a:solidFill>
                  <a:srgbClr val="FF0000"/>
                </a:solidFill>
                <a:hlinkClick r:id="rId3" tooltip="Portable Document Format">
                  <a:extLst>
                    <a:ext uri="{A12FA001-AC4F-418D-AE19-62706E023703}">
                      <ahyp:hlinkClr xmlns:ahyp="http://schemas.microsoft.com/office/drawing/2018/hyperlinkcolor" val="tx"/>
                    </a:ext>
                  </a:extLst>
                </a:hlinkClick>
              </a:rPr>
              <a:t>PDF</a:t>
            </a:r>
            <a:r>
              <a:rPr lang="en-US" sz="2400" dirty="0"/>
              <a:t>, and </a:t>
            </a:r>
            <a:r>
              <a:rPr lang="en-US" sz="2400" dirty="0">
                <a:solidFill>
                  <a:srgbClr val="FF0000"/>
                </a:solidFill>
                <a:hlinkClick r:id="rId4" tooltip="Scalable Vector Graphics">
                  <a:extLst>
                    <a:ext uri="{A12FA001-AC4F-418D-AE19-62706E023703}">
                      <ahyp:hlinkClr xmlns:ahyp="http://schemas.microsoft.com/office/drawing/2018/hyperlinkcolor" val="tx"/>
                    </a:ext>
                  </a:extLst>
                </a:hlinkClick>
              </a:rPr>
              <a:t>SVG</a:t>
            </a:r>
            <a:r>
              <a:rPr lang="en-US" sz="2400" dirty="0"/>
              <a:t> (Scalable Vector Graphics.) </a:t>
            </a:r>
          </a:p>
          <a:p>
            <a:r>
              <a:rPr lang="en-US" sz="2400" dirty="0"/>
              <a:t>Illustrator released by Adobe, is available for both the </a:t>
            </a:r>
            <a:r>
              <a:rPr lang="en-US" sz="2400" dirty="0">
                <a:solidFill>
                  <a:srgbClr val="FF0000"/>
                </a:solidFill>
                <a:hlinkClick r:id="rId5" tooltip="MacOS">
                  <a:extLst>
                    <a:ext uri="{A12FA001-AC4F-418D-AE19-62706E023703}">
                      <ahyp:hlinkClr xmlns:ahyp="http://schemas.microsoft.com/office/drawing/2018/hyperlinkcolor" val="tx"/>
                    </a:ext>
                  </a:extLst>
                </a:hlinkClick>
              </a:rPr>
              <a:t>Mac OS X</a:t>
            </a:r>
            <a:r>
              <a:rPr lang="en-US" sz="2400" dirty="0">
                <a:solidFill>
                  <a:srgbClr val="FF0000"/>
                </a:solidFill>
              </a:rPr>
              <a:t> </a:t>
            </a:r>
            <a:r>
              <a:rPr lang="en-US" sz="2400" dirty="0"/>
              <a:t>and</a:t>
            </a:r>
            <a:r>
              <a:rPr lang="en-US" sz="2400" dirty="0">
                <a:solidFill>
                  <a:srgbClr val="FF0000"/>
                </a:solidFill>
              </a:rPr>
              <a:t> </a:t>
            </a:r>
            <a:r>
              <a:rPr lang="en-US" sz="2400" dirty="0">
                <a:solidFill>
                  <a:srgbClr val="FF0000"/>
                </a:solidFill>
                <a:hlinkClick r:id="rId6" tooltip="Microsoft Windows">
                  <a:extLst>
                    <a:ext uri="{A12FA001-AC4F-418D-AE19-62706E023703}">
                      <ahyp:hlinkClr xmlns:ahyp="http://schemas.microsoft.com/office/drawing/2018/hyperlinkcolor" val="tx"/>
                    </a:ext>
                  </a:extLst>
                </a:hlinkClick>
              </a:rPr>
              <a:t>Microsoft Windows</a:t>
            </a:r>
            <a:r>
              <a:rPr lang="en-US" sz="2400" dirty="0">
                <a:solidFill>
                  <a:srgbClr val="FF0000"/>
                </a:solidFill>
              </a:rPr>
              <a:t> </a:t>
            </a:r>
            <a:r>
              <a:rPr lang="en-US" sz="2400" dirty="0"/>
              <a:t>operating systems, making it one of the most used and recommended software used for vector image forming and editing.</a:t>
            </a:r>
          </a:p>
        </p:txBody>
      </p:sp>
    </p:spTree>
    <p:extLst>
      <p:ext uri="{BB962C8B-B14F-4D97-AF65-F5344CB8AC3E}">
        <p14:creationId xmlns:p14="http://schemas.microsoft.com/office/powerpoint/2010/main" val="384977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28" y="378363"/>
            <a:ext cx="8459372" cy="838200"/>
          </a:xfrm>
        </p:spPr>
        <p:txBody>
          <a:bodyPr>
            <a:noAutofit/>
          </a:bodyPr>
          <a:lstStyle/>
          <a:p>
            <a:r>
              <a:rPr lang="en-US" sz="3600" u="sng" dirty="0">
                <a:solidFill>
                  <a:schemeClr val="bg2">
                    <a:lumMod val="25000"/>
                  </a:schemeClr>
                </a:solidFill>
                <a:latin typeface="Arial Rounded MT Bold" panose="020F0704030504030204" pitchFamily="34" charset="0"/>
              </a:rPr>
              <a:t>Tools of illustrator</a:t>
            </a:r>
            <a:r>
              <a:rPr lang="en-US" sz="3600" dirty="0">
                <a:solidFill>
                  <a:schemeClr val="bg2">
                    <a:lumMod val="25000"/>
                  </a:schemeClr>
                </a:solidFill>
                <a:latin typeface="Arial Rounded MT Bold" panose="020F0704030504030204" pitchFamily="34" charset="0"/>
              </a:rPr>
              <a:t> </a:t>
            </a:r>
            <a:r>
              <a:rPr lang="en-US" sz="3600" u="sng" dirty="0">
                <a:solidFill>
                  <a:schemeClr val="bg2">
                    <a:lumMod val="25000"/>
                  </a:schemeClr>
                </a:solidFill>
                <a:latin typeface="Arial Rounded MT Bold" panose="020F0704030504030204" pitchFamily="34" charset="0"/>
              </a:rPr>
              <a:t>?</a:t>
            </a:r>
          </a:p>
        </p:txBody>
      </p:sp>
      <p:pic>
        <p:nvPicPr>
          <p:cNvPr id="4" name="Picture 3">
            <a:extLst>
              <a:ext uri="{FF2B5EF4-FFF2-40B4-BE49-F238E27FC236}">
                <a16:creationId xmlns:a16="http://schemas.microsoft.com/office/drawing/2014/main" id="{F08AA34B-CD4F-4B78-AC64-A3DBC6EB6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516" y="2739993"/>
            <a:ext cx="2892083" cy="2060607"/>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D4C5B1A0-9687-40D4-AE7C-078003FF1F4D}"/>
              </a:ext>
            </a:extLst>
          </p:cNvPr>
          <p:cNvSpPr txBox="1">
            <a:spLocks/>
          </p:cNvSpPr>
          <p:nvPr/>
        </p:nvSpPr>
        <p:spPr>
          <a:xfrm>
            <a:off x="533400" y="1524000"/>
            <a:ext cx="7239000" cy="3276600"/>
          </a:xfrm>
          <a:prstGeom prst="rect">
            <a:avLst/>
          </a:prstGeom>
        </p:spPr>
        <p:txBody>
          <a:bodyPr vert="horz">
            <a:no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400" dirty="0"/>
              <a:t>In Illustrator, the tools are broadly organized in the following categories :</a:t>
            </a:r>
          </a:p>
          <a:p>
            <a:pPr>
              <a:buFont typeface="Arial" pitchFamily="34" charset="0"/>
              <a:buChar char="•"/>
            </a:pPr>
            <a:r>
              <a:rPr lang="en-US" sz="2400" dirty="0"/>
              <a:t>Draw</a:t>
            </a:r>
          </a:p>
          <a:p>
            <a:pPr>
              <a:buFont typeface="Arial" pitchFamily="34" charset="0"/>
              <a:buChar char="•"/>
            </a:pPr>
            <a:r>
              <a:rPr lang="en-US" sz="2400" dirty="0"/>
              <a:t>Type</a:t>
            </a:r>
          </a:p>
          <a:p>
            <a:pPr>
              <a:buFont typeface="Arial" pitchFamily="34" charset="0"/>
              <a:buChar char="•"/>
            </a:pPr>
            <a:r>
              <a:rPr lang="en-US" sz="2400" dirty="0"/>
              <a:t>Paint</a:t>
            </a:r>
          </a:p>
          <a:p>
            <a:pPr>
              <a:buFont typeface="Arial" pitchFamily="34" charset="0"/>
              <a:buChar char="•"/>
            </a:pPr>
            <a:r>
              <a:rPr lang="en-US" sz="2400" dirty="0"/>
              <a:t>Modify</a:t>
            </a:r>
          </a:p>
          <a:p>
            <a:pPr>
              <a:buFont typeface="Arial" pitchFamily="34" charset="0"/>
              <a:buChar char="•"/>
            </a:pPr>
            <a:r>
              <a:rPr lang="en-US" sz="2400" dirty="0"/>
              <a:t>Navigate</a:t>
            </a:r>
          </a:p>
        </p:txBody>
      </p:sp>
    </p:spTree>
    <p:extLst>
      <p:ext uri="{BB962C8B-B14F-4D97-AF65-F5344CB8AC3E}">
        <p14:creationId xmlns:p14="http://schemas.microsoft.com/office/powerpoint/2010/main" val="1106432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8459372" cy="838200"/>
          </a:xfrm>
        </p:spPr>
        <p:txBody>
          <a:bodyPr>
            <a:noAutofit/>
          </a:bodyPr>
          <a:lstStyle/>
          <a:p>
            <a:r>
              <a:rPr lang="en-US" sz="3600" u="sng" dirty="0">
                <a:solidFill>
                  <a:schemeClr val="bg2">
                    <a:lumMod val="25000"/>
                  </a:schemeClr>
                </a:solidFill>
                <a:latin typeface="Arial Rounded MT Bold" panose="020F0704030504030204" pitchFamily="34" charset="0"/>
              </a:rPr>
              <a:t>The draw tool</a:t>
            </a:r>
          </a:p>
        </p:txBody>
      </p:sp>
      <p:pic>
        <p:nvPicPr>
          <p:cNvPr id="5" name="Picture 2">
            <a:extLst>
              <a:ext uri="{FF2B5EF4-FFF2-40B4-BE49-F238E27FC236}">
                <a16:creationId xmlns:a16="http://schemas.microsoft.com/office/drawing/2014/main" id="{72DEC060-1496-448B-96BE-FB96B0048DDC}"/>
              </a:ext>
            </a:extLst>
          </p:cNvPr>
          <p:cNvPicPr>
            <a:picLocks noChangeAspect="1" noChangeArrowheads="1"/>
          </p:cNvPicPr>
          <p:nvPr/>
        </p:nvPicPr>
        <p:blipFill>
          <a:blip r:embed="rId2"/>
          <a:srcRect/>
          <a:stretch>
            <a:fillRect/>
          </a:stretch>
        </p:blipFill>
        <p:spPr bwMode="auto">
          <a:xfrm>
            <a:off x="6477000" y="3584037"/>
            <a:ext cx="2384524" cy="3121564"/>
          </a:xfrm>
          <a:prstGeom prst="rect">
            <a:avLst/>
          </a:prstGeom>
          <a:ln>
            <a:solidFill>
              <a:schemeClr val="tx1"/>
            </a:solid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DA0CA294-2A6D-4FAC-A2A7-E75946FFC4E2}"/>
              </a:ext>
            </a:extLst>
          </p:cNvPr>
          <p:cNvSpPr txBox="1">
            <a:spLocks/>
          </p:cNvSpPr>
          <p:nvPr/>
        </p:nvSpPr>
        <p:spPr>
          <a:xfrm>
            <a:off x="76200" y="1219200"/>
            <a:ext cx="7239000" cy="5489037"/>
          </a:xfrm>
          <a:prstGeom prst="rect">
            <a:avLst/>
          </a:prstGeom>
        </p:spPr>
        <p:txBody>
          <a:bodyPr vert="horz">
            <a:noAutofit/>
          </a:bodyPr>
          <a:lst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2200" dirty="0"/>
              <a:t>Understand what the drawing tools create</a:t>
            </a:r>
          </a:p>
          <a:p>
            <a:pPr algn="just"/>
            <a:r>
              <a:rPr lang="en-US" sz="2200" dirty="0"/>
              <a:t>All of the drawing tools create paths. Paths come in the form of a closed path like a square or circle, or an open path like a line. All paths—closed or open—are made up of anchor points, which control the direction and shape of the path, and line segments (or paths) that connect those anchor points.</a:t>
            </a:r>
          </a:p>
          <a:p>
            <a:r>
              <a:rPr lang="en-US" sz="2200" dirty="0"/>
              <a:t>Draw tool consists of several options such as:</a:t>
            </a:r>
          </a:p>
          <a:p>
            <a:pPr>
              <a:buFont typeface="Arial" pitchFamily="34" charset="0"/>
              <a:buChar char="•"/>
            </a:pPr>
            <a:r>
              <a:rPr lang="en-US" sz="2200" dirty="0"/>
              <a:t>Paintbrush tool</a:t>
            </a:r>
          </a:p>
          <a:p>
            <a:pPr>
              <a:buFont typeface="Arial" pitchFamily="34" charset="0"/>
              <a:buChar char="•"/>
            </a:pPr>
            <a:r>
              <a:rPr lang="en-US" sz="2200" dirty="0"/>
              <a:t>Blob Brush tool</a:t>
            </a:r>
          </a:p>
          <a:p>
            <a:pPr>
              <a:buFont typeface="Arial" pitchFamily="34" charset="0"/>
              <a:buChar char="•"/>
            </a:pPr>
            <a:r>
              <a:rPr lang="en-US" sz="2200" dirty="0"/>
              <a:t>Pencil tool</a:t>
            </a:r>
          </a:p>
          <a:p>
            <a:pPr>
              <a:buFont typeface="Arial" pitchFamily="34" charset="0"/>
              <a:buChar char="•"/>
            </a:pPr>
            <a:r>
              <a:rPr lang="en-US" sz="2200" dirty="0"/>
              <a:t>Curvature tool</a:t>
            </a:r>
          </a:p>
          <a:p>
            <a:pPr>
              <a:buFont typeface="Arial" pitchFamily="34" charset="0"/>
              <a:buChar char="•"/>
            </a:pPr>
            <a:r>
              <a:rPr lang="en-US" sz="2200" dirty="0"/>
              <a:t>Pen tool</a:t>
            </a:r>
          </a:p>
        </p:txBody>
      </p:sp>
    </p:spTree>
    <p:extLst>
      <p:ext uri="{BB962C8B-B14F-4D97-AF65-F5344CB8AC3E}">
        <p14:creationId xmlns:p14="http://schemas.microsoft.com/office/powerpoint/2010/main" val="2809039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350</TotalTime>
  <Words>1350</Words>
  <Application>Microsoft Office PowerPoint</Application>
  <PresentationFormat>On-screen Show (4:3)</PresentationFormat>
  <Paragraphs>135</Paragraphs>
  <Slides>35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Rounded MT Bold</vt:lpstr>
      <vt:lpstr>Calibri</vt:lpstr>
      <vt:lpstr>Trebuchet MS</vt:lpstr>
      <vt:lpstr>Wingdings</vt:lpstr>
      <vt:lpstr>Wingdings 2</vt:lpstr>
      <vt:lpstr>Opulent</vt:lpstr>
      <vt:lpstr>PowerPoint Presentation</vt:lpstr>
      <vt:lpstr>PowerPoint Presentation</vt:lpstr>
      <vt:lpstr>PowerPoint Presentation</vt:lpstr>
      <vt:lpstr>History of adobe illustrator :</vt:lpstr>
      <vt:lpstr>What is illustrator ?</vt:lpstr>
      <vt:lpstr>PowerPoint Presentation</vt:lpstr>
      <vt:lpstr>Why illustrator ?</vt:lpstr>
      <vt:lpstr>Tools of illustrator ?</vt:lpstr>
      <vt:lpstr>The draw tool</vt:lpstr>
      <vt:lpstr>The type tool</vt:lpstr>
      <vt:lpstr>The PAINT tool</vt:lpstr>
      <vt:lpstr>The modify and navigate tool :</vt:lpstr>
      <vt:lpstr>PowerPoint Presentation</vt:lpstr>
      <vt:lpstr>Moving towards advanced tools</vt:lpstr>
      <vt:lpstr>PowerPoint Presentation</vt:lpstr>
      <vt:lpstr>Common uses  OF ILLUSTRATOR</vt:lpstr>
      <vt:lpstr>How adobe illustrator  is used ?</vt:lpstr>
      <vt:lpstr>PowerPoint Presentation</vt:lpstr>
      <vt:lpstr>PowerPoint Presentation</vt:lpstr>
      <vt:lpstr>PowerPoint Presentation</vt:lpstr>
      <vt:lpstr>PowerPoint Presentation</vt:lpstr>
      <vt:lpstr>FEATURES  OF ILLUSTRATOR</vt:lpstr>
      <vt:lpstr>KEY FEATURES :</vt:lpstr>
      <vt:lpstr>Cloud libraries :</vt:lpstr>
      <vt:lpstr>PowerPoint Presentation</vt:lpstr>
      <vt:lpstr>IMAGE IN BRUSHES :</vt:lpstr>
      <vt:lpstr>PowerPoint Presentation</vt:lpstr>
      <vt:lpstr>Multiple file space :</vt:lpstr>
      <vt:lpstr>PowerPoint Presentation</vt:lpstr>
      <vt:lpstr>Fast zoom and magnification :</vt:lpstr>
      <vt:lpstr>PowerPoint Presentation</vt:lpstr>
      <vt:lpstr>PowerPoint Presentation</vt:lpstr>
      <vt:lpstr>REFERENCES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d3ll_7</dc:creator>
  <cp:lastModifiedBy>Abdul Rehman</cp:lastModifiedBy>
  <cp:revision>19</cp:revision>
  <dcterms:created xsi:type="dcterms:W3CDTF">2019-11-19T17:29:33Z</dcterms:created>
  <dcterms:modified xsi:type="dcterms:W3CDTF">2019-11-20T04:09:28Z</dcterms:modified>
</cp:coreProperties>
</file>